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sldIdLst>
    <p:sldId id="256" r:id="rId2"/>
    <p:sldId id="257" r:id="rId3"/>
    <p:sldId id="258" r:id="rId4"/>
    <p:sldId id="278" r:id="rId5"/>
    <p:sldId id="279" r:id="rId6"/>
    <p:sldId id="260" r:id="rId7"/>
    <p:sldId id="277" r:id="rId8"/>
    <p:sldId id="261" r:id="rId9"/>
    <p:sldId id="262" r:id="rId10"/>
    <p:sldId id="263" r:id="rId11"/>
    <p:sldId id="264" r:id="rId12"/>
    <p:sldId id="280" r:id="rId13"/>
    <p:sldId id="291" r:id="rId14"/>
    <p:sldId id="265" r:id="rId15"/>
    <p:sldId id="267" r:id="rId16"/>
    <p:sldId id="269" r:id="rId17"/>
    <p:sldId id="271" r:id="rId18"/>
    <p:sldId id="272" r:id="rId19"/>
    <p:sldId id="273" r:id="rId20"/>
    <p:sldId id="274" r:id="rId21"/>
    <p:sldId id="275" r:id="rId22"/>
    <p:sldId id="281" r:id="rId23"/>
    <p:sldId id="282" r:id="rId24"/>
    <p:sldId id="284" r:id="rId25"/>
    <p:sldId id="285" r:id="rId26"/>
    <p:sldId id="293" r:id="rId27"/>
    <p:sldId id="294" r:id="rId28"/>
    <p:sldId id="288" r:id="rId29"/>
    <p:sldId id="289"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9" d="100"/>
          <a:sy n="59" d="100"/>
        </p:scale>
        <p:origin x="108" y="9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75D8641-91B9-4ACB-8689-2727CCED6B79}" type="datetimeFigureOut">
              <a:rPr lang="en-US" smtClean="0"/>
              <a:t>7/5/2022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47D760-955A-419C-9DF2-7DC55731C30D}" type="slidenum">
              <a:rPr lang="en-US" smtClean="0"/>
              <a:t>‹#›</a:t>
            </a:fld>
            <a:endParaRPr lang="en-US"/>
          </a:p>
        </p:txBody>
      </p:sp>
    </p:spTree>
    <p:extLst>
      <p:ext uri="{BB962C8B-B14F-4D97-AF65-F5344CB8AC3E}">
        <p14:creationId xmlns:p14="http://schemas.microsoft.com/office/powerpoint/2010/main" val="1911637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5D8641-91B9-4ACB-8689-2727CCED6B79}" type="datetimeFigureOut">
              <a:rPr lang="en-US" smtClean="0"/>
              <a:t>7/5/2022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47D760-955A-419C-9DF2-7DC55731C30D}" type="slidenum">
              <a:rPr lang="en-US" smtClean="0"/>
              <a:t>‹#›</a:t>
            </a:fld>
            <a:endParaRPr lang="en-US"/>
          </a:p>
        </p:txBody>
      </p:sp>
    </p:spTree>
    <p:extLst>
      <p:ext uri="{BB962C8B-B14F-4D97-AF65-F5344CB8AC3E}">
        <p14:creationId xmlns:p14="http://schemas.microsoft.com/office/powerpoint/2010/main" val="3682392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5D8641-91B9-4ACB-8689-2727CCED6B79}" type="datetimeFigureOut">
              <a:rPr lang="en-US" smtClean="0"/>
              <a:t>7/5/2022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47D760-955A-419C-9DF2-7DC55731C30D}" type="slidenum">
              <a:rPr lang="en-US" smtClean="0"/>
              <a:t>‹#›</a:t>
            </a:fld>
            <a:endParaRPr lang="en-US"/>
          </a:p>
        </p:txBody>
      </p:sp>
    </p:spTree>
    <p:extLst>
      <p:ext uri="{BB962C8B-B14F-4D97-AF65-F5344CB8AC3E}">
        <p14:creationId xmlns:p14="http://schemas.microsoft.com/office/powerpoint/2010/main" val="40623545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50" name="Title Text"/>
          <p:cNvSpPr txBox="1">
            <a:spLocks noGrp="1"/>
          </p:cNvSpPr>
          <p:nvPr>
            <p:ph type="title"/>
          </p:nvPr>
        </p:nvSpPr>
        <p:spPr>
          <a:prstGeom prst="rect">
            <a:avLst/>
          </a:prstGeom>
        </p:spPr>
        <p:txBody>
          <a:bodyPr/>
          <a:lstStyle/>
          <a:p>
            <a:r>
              <a:t>Title Text</a:t>
            </a:r>
          </a:p>
        </p:txBody>
      </p:sp>
      <p:sp>
        <p:nvSpPr>
          <p:cNvPr id="51" name="Slide Number"/>
          <p:cNvSpPr txBox="1">
            <a:spLocks noGrp="1"/>
          </p:cNvSpPr>
          <p:nvPr>
            <p:ph type="sldNum" sz="quarter" idx="2"/>
          </p:nvPr>
        </p:nvSpPr>
        <p:spPr>
          <a:prstGeom prst="rect">
            <a:avLst/>
          </a:prstGeom>
        </p:spPr>
        <p:txBody>
          <a:bodyPr/>
          <a:lstStyle/>
          <a:p>
            <a:pPr>
              <a:defRPr>
                <a:effectLst/>
              </a:defRPr>
            </a:pPr>
            <a:fld id="{86CB4B4D-7CA3-9044-876B-883B54F8677D}" type="slidenum">
              <a:t>‹#›</a:t>
            </a:fld>
            <a:endParaRPr dirty="0"/>
          </a:p>
        </p:txBody>
      </p:sp>
    </p:spTree>
    <p:extLst>
      <p:ext uri="{BB962C8B-B14F-4D97-AF65-F5344CB8AC3E}">
        <p14:creationId xmlns:p14="http://schemas.microsoft.com/office/powerpoint/2010/main" val="1674615013"/>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5D8641-91B9-4ACB-8689-2727CCED6B79}" type="datetimeFigureOut">
              <a:rPr lang="en-US" smtClean="0"/>
              <a:t>7/5/2022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47D760-955A-419C-9DF2-7DC55731C30D}" type="slidenum">
              <a:rPr lang="en-US" smtClean="0"/>
              <a:t>‹#›</a:t>
            </a:fld>
            <a:endParaRPr lang="en-US"/>
          </a:p>
        </p:txBody>
      </p:sp>
    </p:spTree>
    <p:extLst>
      <p:ext uri="{BB962C8B-B14F-4D97-AF65-F5344CB8AC3E}">
        <p14:creationId xmlns:p14="http://schemas.microsoft.com/office/powerpoint/2010/main" val="4103313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75D8641-91B9-4ACB-8689-2727CCED6B79}" type="datetimeFigureOut">
              <a:rPr lang="en-US" smtClean="0"/>
              <a:t>7/5/2022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47D760-955A-419C-9DF2-7DC55731C30D}" type="slidenum">
              <a:rPr lang="en-US" smtClean="0"/>
              <a:t>‹#›</a:t>
            </a:fld>
            <a:endParaRPr lang="en-US"/>
          </a:p>
        </p:txBody>
      </p:sp>
    </p:spTree>
    <p:extLst>
      <p:ext uri="{BB962C8B-B14F-4D97-AF65-F5344CB8AC3E}">
        <p14:creationId xmlns:p14="http://schemas.microsoft.com/office/powerpoint/2010/main" val="3158127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75D8641-91B9-4ACB-8689-2727CCED6B79}" type="datetimeFigureOut">
              <a:rPr lang="en-US" smtClean="0"/>
              <a:t>7/5/2022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47D760-955A-419C-9DF2-7DC55731C30D}" type="slidenum">
              <a:rPr lang="en-US" smtClean="0"/>
              <a:t>‹#›</a:t>
            </a:fld>
            <a:endParaRPr lang="en-US"/>
          </a:p>
        </p:txBody>
      </p:sp>
    </p:spTree>
    <p:extLst>
      <p:ext uri="{BB962C8B-B14F-4D97-AF65-F5344CB8AC3E}">
        <p14:creationId xmlns:p14="http://schemas.microsoft.com/office/powerpoint/2010/main" val="1996997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75D8641-91B9-4ACB-8689-2727CCED6B79}" type="datetimeFigureOut">
              <a:rPr lang="en-US" smtClean="0"/>
              <a:t>7/5/2022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47D760-955A-419C-9DF2-7DC55731C30D}" type="slidenum">
              <a:rPr lang="en-US" smtClean="0"/>
              <a:t>‹#›</a:t>
            </a:fld>
            <a:endParaRPr lang="en-US"/>
          </a:p>
        </p:txBody>
      </p:sp>
    </p:spTree>
    <p:extLst>
      <p:ext uri="{BB962C8B-B14F-4D97-AF65-F5344CB8AC3E}">
        <p14:creationId xmlns:p14="http://schemas.microsoft.com/office/powerpoint/2010/main" val="392646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75D8641-91B9-4ACB-8689-2727CCED6B79}" type="datetimeFigureOut">
              <a:rPr lang="en-US" smtClean="0"/>
              <a:t>7/5/2022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47D760-955A-419C-9DF2-7DC55731C30D}" type="slidenum">
              <a:rPr lang="en-US" smtClean="0"/>
              <a:t>‹#›</a:t>
            </a:fld>
            <a:endParaRPr lang="en-US"/>
          </a:p>
        </p:txBody>
      </p:sp>
    </p:spTree>
    <p:extLst>
      <p:ext uri="{BB962C8B-B14F-4D97-AF65-F5344CB8AC3E}">
        <p14:creationId xmlns:p14="http://schemas.microsoft.com/office/powerpoint/2010/main" val="4130857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5D8641-91B9-4ACB-8689-2727CCED6B79}" type="datetimeFigureOut">
              <a:rPr lang="en-US" smtClean="0"/>
              <a:t>7/5/2022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47D760-955A-419C-9DF2-7DC55731C30D}" type="slidenum">
              <a:rPr lang="en-US" smtClean="0"/>
              <a:t>‹#›</a:t>
            </a:fld>
            <a:endParaRPr lang="en-US"/>
          </a:p>
        </p:txBody>
      </p:sp>
    </p:spTree>
    <p:extLst>
      <p:ext uri="{BB962C8B-B14F-4D97-AF65-F5344CB8AC3E}">
        <p14:creationId xmlns:p14="http://schemas.microsoft.com/office/powerpoint/2010/main" val="3836172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75D8641-91B9-4ACB-8689-2727CCED6B79}" type="datetimeFigureOut">
              <a:rPr lang="en-US" smtClean="0"/>
              <a:t>7/5/2022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47D760-955A-419C-9DF2-7DC55731C30D}" type="slidenum">
              <a:rPr lang="en-US" smtClean="0"/>
              <a:t>‹#›</a:t>
            </a:fld>
            <a:endParaRPr lang="en-US"/>
          </a:p>
        </p:txBody>
      </p:sp>
    </p:spTree>
    <p:extLst>
      <p:ext uri="{BB962C8B-B14F-4D97-AF65-F5344CB8AC3E}">
        <p14:creationId xmlns:p14="http://schemas.microsoft.com/office/powerpoint/2010/main" val="3311143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75D8641-91B9-4ACB-8689-2727CCED6B79}" type="datetimeFigureOut">
              <a:rPr lang="en-US" smtClean="0"/>
              <a:t>7/5/2022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47D760-955A-419C-9DF2-7DC55731C30D}" type="slidenum">
              <a:rPr lang="en-US" smtClean="0"/>
              <a:t>‹#›</a:t>
            </a:fld>
            <a:endParaRPr lang="en-US"/>
          </a:p>
        </p:txBody>
      </p:sp>
    </p:spTree>
    <p:extLst>
      <p:ext uri="{BB962C8B-B14F-4D97-AF65-F5344CB8AC3E}">
        <p14:creationId xmlns:p14="http://schemas.microsoft.com/office/powerpoint/2010/main" val="2033457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5D8641-91B9-4ACB-8689-2727CCED6B79}" type="datetimeFigureOut">
              <a:rPr lang="en-US" smtClean="0"/>
              <a:t>7/5/2022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47D760-955A-419C-9DF2-7DC55731C30D}" type="slidenum">
              <a:rPr lang="en-US" smtClean="0"/>
              <a:t>‹#›</a:t>
            </a:fld>
            <a:endParaRPr lang="en-US"/>
          </a:p>
        </p:txBody>
      </p:sp>
    </p:spTree>
    <p:extLst>
      <p:ext uri="{BB962C8B-B14F-4D97-AF65-F5344CB8AC3E}">
        <p14:creationId xmlns:p14="http://schemas.microsoft.com/office/powerpoint/2010/main" val="22998621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5"/>
            <a:ext cx="10369731" cy="1006475"/>
          </a:xfrm>
        </p:spPr>
        <p:txBody>
          <a:bodyPr>
            <a:normAutofit/>
          </a:bodyPr>
          <a:lstStyle/>
          <a:p>
            <a:pPr algn="ctr"/>
            <a:r>
              <a:rPr lang="en-US" b="1" dirty="0">
                <a:solidFill>
                  <a:srgbClr val="FF0000"/>
                </a:solidFill>
                <a:latin typeface="Times New Roman" panose="02020603050405020304" pitchFamily="18" charset="0"/>
                <a:cs typeface="Times New Roman" panose="02020603050405020304" pitchFamily="18" charset="0"/>
              </a:rPr>
              <a:t>IBA-SBS International Conference, 2022</a:t>
            </a:r>
          </a:p>
        </p:txBody>
      </p:sp>
      <p:sp>
        <p:nvSpPr>
          <p:cNvPr id="5" name="Content Placeholder 4"/>
          <p:cNvSpPr>
            <a:spLocks noGrp="1"/>
          </p:cNvSpPr>
          <p:nvPr>
            <p:ph idx="1"/>
          </p:nvPr>
        </p:nvSpPr>
        <p:spPr/>
        <p:txBody>
          <a:bodyPr/>
          <a:lstStyle/>
          <a:p>
            <a:pPr marL="0" indent="0" algn="ctr">
              <a:buNone/>
            </a:pPr>
            <a:r>
              <a:rPr lang="en-US" b="1" dirty="0">
                <a:latin typeface="Times New Roman" panose="02020603050405020304" pitchFamily="18" charset="0"/>
                <a:cs typeface="Times New Roman" panose="02020603050405020304" pitchFamily="18" charset="0"/>
              </a:rPr>
              <a:t>Examining Customer Loyalty among Omni-channel Users in the Age of Disruptions in Retailing </a:t>
            </a:r>
          </a:p>
          <a:p>
            <a:pPr marL="0" indent="0" algn="ctr">
              <a:buNone/>
            </a:pPr>
            <a:endParaRPr lang="en-US" dirty="0">
              <a:latin typeface="Times New Roman" panose="02020603050405020304" pitchFamily="18" charset="0"/>
              <a:cs typeface="Times New Roman" panose="02020603050405020304" pitchFamily="18" charset="0"/>
            </a:endParaRPr>
          </a:p>
          <a:p>
            <a:pPr marL="0" indent="0" algn="ctr">
              <a:buNone/>
            </a:pPr>
            <a:r>
              <a:rPr lang="en-US" dirty="0">
                <a:latin typeface="Times New Roman" panose="02020603050405020304" pitchFamily="18" charset="0"/>
                <a:cs typeface="Times New Roman" panose="02020603050405020304" pitchFamily="18" charset="0"/>
              </a:rPr>
              <a:t>Presented by: </a:t>
            </a:r>
            <a:r>
              <a:rPr lang="en-US" dirty="0" err="1">
                <a:latin typeface="Times New Roman" panose="02020603050405020304" pitchFamily="18" charset="0"/>
                <a:cs typeface="Times New Roman" panose="02020603050405020304" pitchFamily="18" charset="0"/>
              </a:rPr>
              <a:t>Sheeraz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Yar</a:t>
            </a:r>
            <a:r>
              <a:rPr lang="en-US" dirty="0">
                <a:latin typeface="Times New Roman" panose="02020603050405020304" pitchFamily="18" charset="0"/>
                <a:cs typeface="Times New Roman" panose="02020603050405020304" pitchFamily="18" charset="0"/>
              </a:rPr>
              <a:t> Khan (Salim Habib University)</a:t>
            </a:r>
          </a:p>
          <a:p>
            <a:pPr marL="0" indent="0" algn="ctr">
              <a:buNone/>
            </a:pPr>
            <a:endParaRPr lang="en-US" dirty="0">
              <a:latin typeface="Times New Roman" panose="02020603050405020304" pitchFamily="18" charset="0"/>
              <a:cs typeface="Times New Roman" panose="02020603050405020304" pitchFamily="18" charset="0"/>
            </a:endParaRPr>
          </a:p>
          <a:p>
            <a:pPr marL="0" indent="0" algn="ctr">
              <a:buNone/>
            </a:pPr>
            <a:r>
              <a:rPr lang="en-US" dirty="0">
                <a:latin typeface="Times New Roman" panose="02020603050405020304" pitchFamily="18" charset="0"/>
                <a:cs typeface="Times New Roman" panose="02020603050405020304" pitchFamily="18" charset="0"/>
              </a:rPr>
              <a:t>Dr. Jawaid Ahmed Qureshi (SZABIST)</a:t>
            </a:r>
          </a:p>
          <a:p>
            <a:pPr marL="0" indent="0" algn="ctr">
              <a:buNone/>
            </a:pPr>
            <a:endParaRPr lang="en-US" dirty="0"/>
          </a:p>
        </p:txBody>
      </p:sp>
    </p:spTree>
    <p:extLst>
      <p:ext uri="{BB962C8B-B14F-4D97-AF65-F5344CB8AC3E}">
        <p14:creationId xmlns:p14="http://schemas.microsoft.com/office/powerpoint/2010/main" val="2783570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69591"/>
            <a:ext cx="10515600" cy="1013299"/>
          </a:xfrm>
        </p:spPr>
        <p:txBody>
          <a:bodyPr/>
          <a:lstStyle/>
          <a:p>
            <a:pPr algn="ctr"/>
            <a:r>
              <a:rPr lang="en-US" b="1" dirty="0">
                <a:latin typeface="Times New Roman" panose="02020603050405020304" pitchFamily="18" charset="0"/>
                <a:cs typeface="Times New Roman" panose="02020603050405020304" pitchFamily="18" charset="0"/>
              </a:rPr>
              <a:t>REVIEW OF LITERATURE contd.</a:t>
            </a:r>
          </a:p>
        </p:txBody>
      </p:sp>
      <p:sp>
        <p:nvSpPr>
          <p:cNvPr id="3" name="Content Placeholder 2"/>
          <p:cNvSpPr>
            <a:spLocks noGrp="1"/>
          </p:cNvSpPr>
          <p:nvPr>
            <p:ph idx="1"/>
          </p:nvPr>
        </p:nvSpPr>
        <p:spPr>
          <a:xfrm>
            <a:off x="838200" y="1498079"/>
            <a:ext cx="10515600" cy="4351338"/>
          </a:xfrm>
        </p:spPr>
        <p:txBody>
          <a:bodyPr/>
          <a:lstStyle/>
          <a:p>
            <a:pPr algn="just"/>
            <a:r>
              <a:rPr lang="en-US" dirty="0">
                <a:latin typeface="Times New Roman" panose="02020603050405020304" pitchFamily="18" charset="0"/>
                <a:cs typeface="Times New Roman" panose="02020603050405020304" pitchFamily="18" charset="0"/>
              </a:rPr>
              <a:t>Lemon and </a:t>
            </a:r>
            <a:r>
              <a:rPr lang="en-US" dirty="0" err="1">
                <a:latin typeface="Times New Roman" panose="02020603050405020304" pitchFamily="18" charset="0"/>
                <a:cs typeface="Times New Roman" panose="02020603050405020304" pitchFamily="18" charset="0"/>
              </a:rPr>
              <a:t>Verhoef</a:t>
            </a:r>
            <a:r>
              <a:rPr lang="en-US" dirty="0">
                <a:latin typeface="Times New Roman" panose="02020603050405020304" pitchFamily="18" charset="0"/>
                <a:cs typeface="Times New Roman" panose="02020603050405020304" pitchFamily="18" charset="0"/>
              </a:rPr>
              <a:t> (2016) have pointed to the advantage of a </a:t>
            </a:r>
            <a:r>
              <a:rPr lang="en-US" b="1" dirty="0">
                <a:latin typeface="Times New Roman" panose="02020603050405020304" pitchFamily="18" charset="0"/>
                <a:cs typeface="Times New Roman" panose="02020603050405020304" pitchFamily="18" charset="0"/>
              </a:rPr>
              <a:t>seamless experience</a:t>
            </a:r>
            <a:r>
              <a:rPr lang="en-US" dirty="0">
                <a:latin typeface="Times New Roman" panose="02020603050405020304" pitchFamily="18" charset="0"/>
                <a:cs typeface="Times New Roman" panose="02020603050405020304" pitchFamily="18" charset="0"/>
              </a:rPr>
              <a:t>, which encompasses several touchpoints, in the form of delivering a much more nuanced customer experience.</a:t>
            </a:r>
          </a:p>
          <a:p>
            <a:pPr marL="0" indent="0" algn="just">
              <a:buNone/>
            </a:pP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Traditionally, </a:t>
            </a:r>
            <a:r>
              <a:rPr lang="en-US" b="1" dirty="0">
                <a:latin typeface="Times New Roman" panose="02020603050405020304" pitchFamily="18" charset="0"/>
                <a:cs typeface="Times New Roman" panose="02020603050405020304" pitchFamily="18" charset="0"/>
              </a:rPr>
              <a:t>loyalty intentions</a:t>
            </a:r>
            <a:r>
              <a:rPr lang="en-US" dirty="0">
                <a:latin typeface="Times New Roman" panose="02020603050405020304" pitchFamily="18" charset="0"/>
                <a:cs typeface="Times New Roman" panose="02020603050405020304" pitchFamily="18" charset="0"/>
              </a:rPr>
              <a:t> have been defined as the customer’s disposition to either continue to repurchase form the existing provider, or possibly shift to a competitor (Klaus and </a:t>
            </a:r>
            <a:r>
              <a:rPr lang="en-US" dirty="0" err="1">
                <a:latin typeface="Times New Roman" panose="02020603050405020304" pitchFamily="18" charset="0"/>
                <a:cs typeface="Times New Roman" panose="02020603050405020304" pitchFamily="18" charset="0"/>
              </a:rPr>
              <a:t>Maklan</a:t>
            </a:r>
            <a:r>
              <a:rPr lang="en-US" dirty="0">
                <a:latin typeface="Times New Roman" panose="02020603050405020304" pitchFamily="18" charset="0"/>
                <a:cs typeface="Times New Roman" panose="02020603050405020304" pitchFamily="18" charset="0"/>
              </a:rPr>
              <a:t>, 2013).</a:t>
            </a:r>
          </a:p>
        </p:txBody>
      </p:sp>
    </p:spTree>
    <p:extLst>
      <p:ext uri="{BB962C8B-B14F-4D97-AF65-F5344CB8AC3E}">
        <p14:creationId xmlns:p14="http://schemas.microsoft.com/office/powerpoint/2010/main" val="823075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63174"/>
          </a:xfrm>
        </p:spPr>
        <p:txBody>
          <a:bodyPr/>
          <a:lstStyle/>
          <a:p>
            <a:pPr algn="ctr"/>
            <a:r>
              <a:rPr lang="en-US" b="1" dirty="0">
                <a:latin typeface="Times New Roman" panose="02020603050405020304" pitchFamily="18" charset="0"/>
                <a:cs typeface="Times New Roman" panose="02020603050405020304" pitchFamily="18" charset="0"/>
              </a:rPr>
              <a:t>REVIEW OF LITERATURE contd.</a:t>
            </a:r>
          </a:p>
        </p:txBody>
      </p:sp>
      <p:sp>
        <p:nvSpPr>
          <p:cNvPr id="3" name="Content Placeholder 2"/>
          <p:cNvSpPr>
            <a:spLocks noGrp="1"/>
          </p:cNvSpPr>
          <p:nvPr>
            <p:ph idx="1"/>
          </p:nvPr>
        </p:nvSpPr>
        <p:spPr>
          <a:xfrm>
            <a:off x="838200" y="1228300"/>
            <a:ext cx="10515600" cy="4351338"/>
          </a:xfrm>
        </p:spPr>
        <p:txBody>
          <a:bodyPr>
            <a:normAutofit lnSpcReduction="10000"/>
          </a:bodyPr>
          <a:lstStyle/>
          <a:p>
            <a:pPr algn="just"/>
            <a:r>
              <a:rPr lang="en-US" dirty="0">
                <a:latin typeface="Times New Roman" panose="02020603050405020304" pitchFamily="18" charset="0"/>
                <a:cs typeface="Times New Roman" panose="02020603050405020304" pitchFamily="18" charset="0"/>
              </a:rPr>
              <a:t>The ultimate </a:t>
            </a:r>
            <a:r>
              <a:rPr lang="en-US" b="1" dirty="0">
                <a:latin typeface="Times New Roman" panose="02020603050405020304" pitchFamily="18" charset="0"/>
                <a:cs typeface="Times New Roman" panose="02020603050405020304" pitchFamily="18" charset="0"/>
              </a:rPr>
              <a:t>goal of attaining customer loyalty</a:t>
            </a:r>
            <a:r>
              <a:rPr lang="en-US" dirty="0">
                <a:latin typeface="Times New Roman" panose="02020603050405020304" pitchFamily="18" charset="0"/>
                <a:cs typeface="Times New Roman" panose="02020603050405020304" pitchFamily="18" charset="0"/>
              </a:rPr>
              <a:t> in the long-term is a natural outcome of effective designing and management of the overall customer experience, which requires an organization-wide approach and commitment from the various actors responsible for managing the touchpoints (Payne et al., 2017).</a:t>
            </a:r>
          </a:p>
          <a:p>
            <a:pPr marL="0" indent="0" algn="just">
              <a:buNone/>
            </a:pP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Recent research literature mentions an increasing tendency of </a:t>
            </a:r>
            <a:r>
              <a:rPr lang="en-US" dirty="0" err="1">
                <a:latin typeface="Times New Roman" panose="02020603050405020304" pitchFamily="18" charset="0"/>
                <a:cs typeface="Times New Roman" panose="02020603050405020304" pitchFamily="18" charset="0"/>
              </a:rPr>
              <a:t>omni</a:t>
            </a:r>
            <a:r>
              <a:rPr lang="en-US" dirty="0">
                <a:latin typeface="Times New Roman" panose="02020603050405020304" pitchFamily="18" charset="0"/>
                <a:cs typeface="Times New Roman" panose="02020603050405020304" pitchFamily="18" charset="0"/>
              </a:rPr>
              <a:t>-channel physical stores to blend innovative technological options to create a </a:t>
            </a:r>
            <a:r>
              <a:rPr lang="en-US" b="1" dirty="0">
                <a:latin typeface="Times New Roman" panose="02020603050405020304" pitchFamily="18" charset="0"/>
                <a:cs typeface="Times New Roman" panose="02020603050405020304" pitchFamily="18" charset="0"/>
              </a:rPr>
              <a:t>mixed model</a:t>
            </a:r>
            <a:r>
              <a:rPr lang="en-US" dirty="0">
                <a:latin typeface="Times New Roman" panose="02020603050405020304" pitchFamily="18" charset="0"/>
                <a:cs typeface="Times New Roman" panose="02020603050405020304" pitchFamily="18" charset="0"/>
              </a:rPr>
              <a:t> in which the interactivity of an online shopping experience is amalgamated with the rich sensorial engagement of a physical store (Alexander and Alvarado, 2017). </a:t>
            </a:r>
          </a:p>
        </p:txBody>
      </p:sp>
    </p:spTree>
    <p:extLst>
      <p:ext uri="{BB962C8B-B14F-4D97-AF65-F5344CB8AC3E}">
        <p14:creationId xmlns:p14="http://schemas.microsoft.com/office/powerpoint/2010/main" val="17289734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7705"/>
            <a:ext cx="10515600" cy="863174"/>
          </a:xfrm>
        </p:spPr>
        <p:txBody>
          <a:bodyPr/>
          <a:lstStyle/>
          <a:p>
            <a:pPr algn="ctr"/>
            <a:r>
              <a:rPr lang="en-US" b="1" dirty="0">
                <a:latin typeface="Times New Roman" panose="02020603050405020304" pitchFamily="18" charset="0"/>
                <a:cs typeface="Times New Roman" panose="02020603050405020304" pitchFamily="18" charset="0"/>
              </a:rPr>
              <a:t>REVIEW OF LITERATURE contd.</a:t>
            </a:r>
          </a:p>
        </p:txBody>
      </p:sp>
      <p:sp>
        <p:nvSpPr>
          <p:cNvPr id="3" name="Content Placeholder 2"/>
          <p:cNvSpPr>
            <a:spLocks noGrp="1"/>
          </p:cNvSpPr>
          <p:nvPr>
            <p:ph idx="1"/>
          </p:nvPr>
        </p:nvSpPr>
        <p:spPr>
          <a:xfrm>
            <a:off x="838200" y="1293362"/>
            <a:ext cx="10515600" cy="4351338"/>
          </a:xfrm>
        </p:spPr>
        <p:txBody>
          <a:bodyPr/>
          <a:lstStyle/>
          <a:p>
            <a:pPr algn="just"/>
            <a:r>
              <a:rPr lang="en-US" dirty="0">
                <a:latin typeface="Times New Roman" panose="02020603050405020304" pitchFamily="18" charset="0"/>
                <a:cs typeface="Times New Roman" panose="02020603050405020304" pitchFamily="18" charset="0"/>
              </a:rPr>
              <a:t>The modern consumer uses </a:t>
            </a:r>
            <a:r>
              <a:rPr lang="en-US" b="1" dirty="0">
                <a:latin typeface="Times New Roman" panose="02020603050405020304" pitchFamily="18" charset="0"/>
                <a:cs typeface="Times New Roman" panose="02020603050405020304" pitchFamily="18" charset="0"/>
              </a:rPr>
              <a:t>multiple communication devices</a:t>
            </a:r>
            <a:r>
              <a:rPr lang="en-US" dirty="0">
                <a:latin typeface="Times New Roman" panose="02020603050405020304" pitchFamily="18" charset="0"/>
                <a:cs typeface="Times New Roman" panose="02020603050405020304" pitchFamily="18" charset="0"/>
              </a:rPr>
              <a:t> to gain access to several channels simultaneously and demands connectivity and mobility (</a:t>
            </a:r>
            <a:r>
              <a:rPr lang="en-US" dirty="0" err="1">
                <a:latin typeface="Times New Roman" panose="02020603050405020304" pitchFamily="18" charset="0"/>
                <a:cs typeface="Times New Roman" panose="02020603050405020304" pitchFamily="18" charset="0"/>
              </a:rPr>
              <a:t>Lazaris</a:t>
            </a:r>
            <a:r>
              <a:rPr lang="en-US" dirty="0">
                <a:latin typeface="Times New Roman" panose="02020603050405020304" pitchFamily="18" charset="0"/>
                <a:cs typeface="Times New Roman" panose="02020603050405020304" pitchFamily="18" charset="0"/>
              </a:rPr>
              <a:t> and </a:t>
            </a:r>
            <a:r>
              <a:rPr lang="en-US" dirty="0" err="1">
                <a:latin typeface="Times New Roman" panose="02020603050405020304" pitchFamily="18" charset="0"/>
                <a:cs typeface="Times New Roman" panose="02020603050405020304" pitchFamily="18" charset="0"/>
              </a:rPr>
              <a:t>Vrechopoulos</a:t>
            </a:r>
            <a:r>
              <a:rPr lang="en-US" dirty="0">
                <a:latin typeface="Times New Roman" panose="02020603050405020304" pitchFamily="18" charset="0"/>
                <a:cs typeface="Times New Roman" panose="02020603050405020304" pitchFamily="18" charset="0"/>
              </a:rPr>
              <a:t>, 2014).</a:t>
            </a:r>
          </a:p>
          <a:p>
            <a:pPr marL="0" indent="0" algn="just">
              <a:buNone/>
            </a:pP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The literature uses the term ‘channel agnostic’ for such consumers because they are indifferent to the channel and more concerned about the </a:t>
            </a:r>
            <a:r>
              <a:rPr lang="en-US" b="1" dirty="0">
                <a:latin typeface="Times New Roman" panose="02020603050405020304" pitchFamily="18" charset="0"/>
                <a:cs typeface="Times New Roman" panose="02020603050405020304" pitchFamily="18" charset="0"/>
              </a:rPr>
              <a:t>utilitarian objective of getting the right product</a:t>
            </a:r>
            <a:r>
              <a:rPr lang="en-US" dirty="0">
                <a:latin typeface="Times New Roman" panose="02020603050405020304" pitchFamily="18" charset="0"/>
                <a:cs typeface="Times New Roman" panose="02020603050405020304" pitchFamily="18" charset="0"/>
              </a:rPr>
              <a:t> at the right price (Aubrey and Judge, 2012).</a:t>
            </a:r>
          </a:p>
        </p:txBody>
      </p:sp>
    </p:spTree>
    <p:extLst>
      <p:ext uri="{BB962C8B-B14F-4D97-AF65-F5344CB8AC3E}">
        <p14:creationId xmlns:p14="http://schemas.microsoft.com/office/powerpoint/2010/main" val="39410494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86003"/>
          </a:xfrm>
        </p:spPr>
        <p:txBody>
          <a:bodyPr/>
          <a:lstStyle/>
          <a:p>
            <a:pPr algn="ctr"/>
            <a:r>
              <a:rPr lang="en-US" b="1" dirty="0">
                <a:latin typeface="Times" panose="02020603050405020304" pitchFamily="18" charset="0"/>
                <a:cs typeface="Times" panose="02020603050405020304" pitchFamily="18" charset="0"/>
              </a:rPr>
              <a:t>REVIEW OF LITERATURE contd.</a:t>
            </a:r>
          </a:p>
        </p:txBody>
      </p:sp>
      <p:sp>
        <p:nvSpPr>
          <p:cNvPr id="3" name="Content Placeholder 2"/>
          <p:cNvSpPr>
            <a:spLocks noGrp="1"/>
          </p:cNvSpPr>
          <p:nvPr>
            <p:ph idx="1"/>
          </p:nvPr>
        </p:nvSpPr>
        <p:spPr>
          <a:xfrm>
            <a:off x="838200" y="1351127"/>
            <a:ext cx="10515600" cy="4514095"/>
          </a:xfrm>
        </p:spPr>
        <p:txBody>
          <a:bodyPr>
            <a:normAutofit/>
          </a:bodyPr>
          <a:lstStyle/>
          <a:p>
            <a:pPr algn="just"/>
            <a:r>
              <a:rPr lang="en-GB" dirty="0">
                <a:latin typeface="Times" panose="02020603050405020304" pitchFamily="18" charset="0"/>
                <a:cs typeface="Times" panose="02020603050405020304" pitchFamily="18" charset="0"/>
              </a:rPr>
              <a:t>The underpinning theories </a:t>
            </a:r>
          </a:p>
          <a:p>
            <a:pPr algn="just"/>
            <a:r>
              <a:rPr lang="en-GB" dirty="0">
                <a:latin typeface="Times" panose="02020603050405020304" pitchFamily="18" charset="0"/>
                <a:cs typeface="Times" panose="02020603050405020304" pitchFamily="18" charset="0"/>
              </a:rPr>
              <a:t>Arora and </a:t>
            </a:r>
            <a:r>
              <a:rPr lang="en-GB" dirty="0" err="1">
                <a:latin typeface="Times" panose="02020603050405020304" pitchFamily="18" charset="0"/>
                <a:cs typeface="Times" panose="02020603050405020304" pitchFamily="18" charset="0"/>
              </a:rPr>
              <a:t>Sahney</a:t>
            </a:r>
            <a:r>
              <a:rPr lang="en-GB" dirty="0">
                <a:latin typeface="Times" panose="02020603050405020304" pitchFamily="18" charset="0"/>
                <a:cs typeface="Times" panose="02020603050405020304" pitchFamily="18" charset="0"/>
              </a:rPr>
              <a:t> (2018) applied </a:t>
            </a:r>
            <a:r>
              <a:rPr lang="en-GB" b="1" dirty="0">
                <a:latin typeface="Times" panose="02020603050405020304" pitchFamily="18" charset="0"/>
                <a:cs typeface="Times" panose="02020603050405020304" pitchFamily="18" charset="0"/>
              </a:rPr>
              <a:t>theory of planned </a:t>
            </a:r>
            <a:r>
              <a:rPr lang="en-GB" b="1" dirty="0" err="1">
                <a:latin typeface="Times" panose="02020603050405020304" pitchFamily="18" charset="0"/>
                <a:cs typeface="Times" panose="02020603050405020304" pitchFamily="18" charset="0"/>
              </a:rPr>
              <a:t>behavior</a:t>
            </a:r>
            <a:r>
              <a:rPr lang="en-GB" b="1" dirty="0">
                <a:latin typeface="Times" panose="02020603050405020304" pitchFamily="18" charset="0"/>
                <a:cs typeface="Times" panose="02020603050405020304" pitchFamily="18" charset="0"/>
              </a:rPr>
              <a:t> (TPB) </a:t>
            </a:r>
            <a:r>
              <a:rPr lang="en-GB" dirty="0">
                <a:latin typeface="Times" panose="02020603050405020304" pitchFamily="18" charset="0"/>
                <a:cs typeface="Times" panose="02020603050405020304" pitchFamily="18" charset="0"/>
              </a:rPr>
              <a:t>while investigating consumers’ conduct during </a:t>
            </a:r>
            <a:r>
              <a:rPr lang="en-GB" dirty="0" err="1">
                <a:latin typeface="Times" panose="02020603050405020304" pitchFamily="18" charset="0"/>
                <a:cs typeface="Times" panose="02020603050405020304" pitchFamily="18" charset="0"/>
              </a:rPr>
              <a:t>webrooming</a:t>
            </a:r>
            <a:r>
              <a:rPr lang="en-GB" dirty="0">
                <a:latin typeface="Times" panose="02020603050405020304" pitchFamily="18" charset="0"/>
                <a:cs typeface="Times" panose="02020603050405020304" pitchFamily="18" charset="0"/>
              </a:rPr>
              <a:t> to judge their attitude, subjective norms and </a:t>
            </a:r>
            <a:r>
              <a:rPr lang="en-GB" dirty="0" err="1">
                <a:latin typeface="Times" panose="02020603050405020304" pitchFamily="18" charset="0"/>
                <a:cs typeface="Times" panose="02020603050405020304" pitchFamily="18" charset="0"/>
              </a:rPr>
              <a:t>behavioral</a:t>
            </a:r>
            <a:r>
              <a:rPr lang="en-GB" dirty="0">
                <a:latin typeface="Times" panose="02020603050405020304" pitchFamily="18" charset="0"/>
                <a:cs typeface="Times" panose="02020603050405020304" pitchFamily="18" charset="0"/>
              </a:rPr>
              <a:t> control affecting their intentions and </a:t>
            </a:r>
            <a:r>
              <a:rPr lang="en-GB" dirty="0" err="1">
                <a:latin typeface="Times" panose="02020603050405020304" pitchFamily="18" charset="0"/>
                <a:cs typeface="Times" panose="02020603050405020304" pitchFamily="18" charset="0"/>
              </a:rPr>
              <a:t>behavior</a:t>
            </a:r>
            <a:r>
              <a:rPr lang="en-GB" dirty="0">
                <a:latin typeface="Times" panose="02020603050405020304" pitchFamily="18" charset="0"/>
                <a:cs typeface="Times" panose="02020603050405020304" pitchFamily="18" charset="0"/>
              </a:rPr>
              <a:t> of shopping.</a:t>
            </a:r>
          </a:p>
          <a:p>
            <a:pPr algn="just"/>
            <a:r>
              <a:rPr lang="en-GB" dirty="0">
                <a:latin typeface="Times" panose="02020603050405020304" pitchFamily="18" charset="0"/>
                <a:cs typeface="Times" panose="02020603050405020304" pitchFamily="18" charset="0"/>
              </a:rPr>
              <a:t>Fu and Juan (2016) integrated TPB with </a:t>
            </a:r>
            <a:r>
              <a:rPr lang="en-GB" b="1" dirty="0">
                <a:latin typeface="Times" panose="02020603050405020304" pitchFamily="18" charset="0"/>
                <a:cs typeface="Times" panose="02020603050405020304" pitchFamily="18" charset="0"/>
              </a:rPr>
              <a:t>customer satisfaction theory </a:t>
            </a:r>
            <a:r>
              <a:rPr lang="en-GB" dirty="0">
                <a:latin typeface="Times" panose="02020603050405020304" pitchFamily="18" charset="0"/>
                <a:cs typeface="Times" panose="02020603050405020304" pitchFamily="18" charset="0"/>
              </a:rPr>
              <a:t>to learn passengers’ </a:t>
            </a:r>
            <a:r>
              <a:rPr lang="en-GB" dirty="0" err="1">
                <a:latin typeface="Times" panose="02020603050405020304" pitchFamily="18" charset="0"/>
                <a:cs typeface="Times" panose="02020603050405020304" pitchFamily="18" charset="0"/>
              </a:rPr>
              <a:t>behavior</a:t>
            </a:r>
            <a:r>
              <a:rPr lang="en-GB" dirty="0">
                <a:latin typeface="Times" panose="02020603050405020304" pitchFamily="18" charset="0"/>
                <a:cs typeface="Times" panose="02020603050405020304" pitchFamily="18" charset="0"/>
              </a:rPr>
              <a:t>. We have also applied TPB and customer satisfaction theory in the context of </a:t>
            </a:r>
            <a:r>
              <a:rPr lang="en-GB" dirty="0" err="1">
                <a:latin typeface="Times" panose="02020603050405020304" pitchFamily="18" charset="0"/>
                <a:cs typeface="Times" panose="02020603050405020304" pitchFamily="18" charset="0"/>
              </a:rPr>
              <a:t>omni</a:t>
            </a:r>
            <a:r>
              <a:rPr lang="en-GB" dirty="0">
                <a:latin typeface="Times" panose="02020603050405020304" pitchFamily="18" charset="0"/>
                <a:cs typeface="Times" panose="02020603050405020304" pitchFamily="18" charset="0"/>
              </a:rPr>
              <a:t>-channels. The broad research question is how </a:t>
            </a:r>
            <a:r>
              <a:rPr lang="en-GB" dirty="0" err="1">
                <a:latin typeface="Times" panose="02020603050405020304" pitchFamily="18" charset="0"/>
                <a:cs typeface="Times" panose="02020603050405020304" pitchFamily="18" charset="0"/>
              </a:rPr>
              <a:t>omni</a:t>
            </a:r>
            <a:r>
              <a:rPr lang="en-GB" dirty="0">
                <a:latin typeface="Times" panose="02020603050405020304" pitchFamily="18" charset="0"/>
                <a:cs typeface="Times" panose="02020603050405020304" pitchFamily="18" charset="0"/>
              </a:rPr>
              <a:t>-channels’ seamless interaction affects customer satisfaction that leads to customer loyalty.</a:t>
            </a:r>
            <a:endParaRPr lang="en-US" dirty="0">
              <a:latin typeface="Times" panose="02020603050405020304" pitchFamily="18" charset="0"/>
              <a:cs typeface="Times" panose="02020603050405020304" pitchFamily="18" charset="0"/>
            </a:endParaRPr>
          </a:p>
        </p:txBody>
      </p:sp>
    </p:spTree>
    <p:extLst>
      <p:ext uri="{BB962C8B-B14F-4D97-AF65-F5344CB8AC3E}">
        <p14:creationId xmlns:p14="http://schemas.microsoft.com/office/powerpoint/2010/main" val="12950321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515926"/>
          </a:xfrm>
        </p:spPr>
        <p:txBody>
          <a:bodyPr>
            <a:normAutofit fontScale="90000"/>
          </a:bodyPr>
          <a:lstStyle/>
          <a:p>
            <a:pPr algn="ctr"/>
            <a:br>
              <a:rPr lang="en-US" b="1"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RESEARCH FRAMEWORK                              </a:t>
            </a:r>
            <a:r>
              <a:rPr lang="en-GB" sz="2200" dirty="0">
                <a:latin typeface="Times" panose="02020603050405020304" pitchFamily="18" charset="0"/>
                <a:cs typeface="Times" panose="02020603050405020304" pitchFamily="18" charset="0"/>
              </a:rPr>
              <a:t>Source(s): Adapted from </a:t>
            </a:r>
            <a:r>
              <a:rPr lang="en-GB" sz="2200" dirty="0" err="1">
                <a:latin typeface="Times" panose="02020603050405020304" pitchFamily="18" charset="0"/>
                <a:cs typeface="Times" panose="02020603050405020304" pitchFamily="18" charset="0"/>
              </a:rPr>
              <a:t>Hamouda</a:t>
            </a:r>
            <a:r>
              <a:rPr lang="en-GB" sz="2200" dirty="0">
                <a:latin typeface="Times" panose="02020603050405020304" pitchFamily="18" charset="0"/>
                <a:cs typeface="Times" panose="02020603050405020304" pitchFamily="18" charset="0"/>
              </a:rPr>
              <a:t> (2019); Lee &amp; Kim (2010); Oh &amp; </a:t>
            </a:r>
            <a:r>
              <a:rPr lang="en-GB" sz="2200" dirty="0" err="1">
                <a:latin typeface="Times" panose="02020603050405020304" pitchFamily="18" charset="0"/>
                <a:cs typeface="Times" panose="02020603050405020304" pitchFamily="18" charset="0"/>
              </a:rPr>
              <a:t>Teo</a:t>
            </a:r>
            <a:r>
              <a:rPr lang="en-GB" sz="2200" dirty="0">
                <a:latin typeface="Times" panose="02020603050405020304" pitchFamily="18" charset="0"/>
                <a:cs typeface="Times" panose="02020603050405020304" pitchFamily="18" charset="0"/>
              </a:rPr>
              <a:t> (2010); Rodríguez-</a:t>
            </a:r>
            <a:r>
              <a:rPr lang="en-GB" sz="2200" dirty="0" err="1">
                <a:latin typeface="Times" panose="02020603050405020304" pitchFamily="18" charset="0"/>
                <a:cs typeface="Times" panose="02020603050405020304" pitchFamily="18" charset="0"/>
              </a:rPr>
              <a:t>Torrico</a:t>
            </a:r>
            <a:r>
              <a:rPr lang="en-GB" sz="2200" dirty="0">
                <a:latin typeface="Times" panose="02020603050405020304" pitchFamily="18" charset="0"/>
                <a:cs typeface="Times" panose="02020603050405020304" pitchFamily="18" charset="0"/>
              </a:rPr>
              <a:t> et al., 2020; Walsh et al. (2014); Wu &amp; Chang (2016)</a:t>
            </a:r>
            <a:br>
              <a:rPr lang="en-GB" sz="2200" dirty="0">
                <a:latin typeface="Times" panose="02020603050405020304" pitchFamily="18" charset="0"/>
                <a:cs typeface="Times" panose="02020603050405020304" pitchFamily="18" charset="0"/>
              </a:rPr>
            </a:br>
            <a:br>
              <a:rPr lang="en-US" b="1" dirty="0">
                <a:latin typeface="Times New Roman" panose="02020603050405020304" pitchFamily="18" charset="0"/>
                <a:cs typeface="Times New Roman" panose="02020603050405020304" pitchFamily="18" charset="0"/>
              </a:rPr>
            </a:br>
            <a:endParaRPr lang="en-US" b="1" dirty="0">
              <a:latin typeface="Times New Roman" panose="02020603050405020304" pitchFamily="18" charset="0"/>
              <a:cs typeface="Times New Roman" panose="02020603050405020304" pitchFamily="18" charset="0"/>
            </a:endParaRPr>
          </a:p>
        </p:txBody>
      </p:sp>
      <p:pic>
        <p:nvPicPr>
          <p:cNvPr id="5" name="image5.png"/>
          <p:cNvPicPr>
            <a:picLocks noGrp="1"/>
          </p:cNvPicPr>
          <p:nvPr>
            <p:ph idx="1"/>
          </p:nvPr>
        </p:nvPicPr>
        <p:blipFill>
          <a:blip r:embed="rId2"/>
          <a:srcRect/>
          <a:stretch>
            <a:fillRect/>
          </a:stretch>
        </p:blipFill>
        <p:spPr>
          <a:xfrm>
            <a:off x="1624084" y="1787856"/>
            <a:ext cx="8802806" cy="4176215"/>
          </a:xfrm>
          <a:prstGeom prst="rect">
            <a:avLst/>
          </a:prstGeom>
          <a:ln/>
        </p:spPr>
      </p:pic>
    </p:spTree>
    <p:extLst>
      <p:ext uri="{BB962C8B-B14F-4D97-AF65-F5344CB8AC3E}">
        <p14:creationId xmlns:p14="http://schemas.microsoft.com/office/powerpoint/2010/main" val="11799959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81287"/>
          </a:xfrm>
        </p:spPr>
        <p:txBody>
          <a:bodyPr/>
          <a:lstStyle/>
          <a:p>
            <a:pPr algn="ctr"/>
            <a:r>
              <a:rPr lang="en-US" b="1" dirty="0">
                <a:latin typeface="Times New Roman" panose="02020603050405020304" pitchFamily="18" charset="0"/>
                <a:cs typeface="Times New Roman" panose="02020603050405020304" pitchFamily="18" charset="0"/>
              </a:rPr>
              <a:t>RESEARCH METHODOLOGY</a:t>
            </a:r>
          </a:p>
        </p:txBody>
      </p:sp>
      <p:sp>
        <p:nvSpPr>
          <p:cNvPr id="3" name="Content Placeholder 2"/>
          <p:cNvSpPr>
            <a:spLocks noGrp="1"/>
          </p:cNvSpPr>
          <p:nvPr>
            <p:ph idx="1"/>
          </p:nvPr>
        </p:nvSpPr>
        <p:spPr>
          <a:xfrm>
            <a:off x="838200" y="1250915"/>
            <a:ext cx="10515600" cy="4351338"/>
          </a:xfrm>
        </p:spPr>
        <p:txBody>
          <a:bodyPr>
            <a:normAutofit/>
          </a:bodyPr>
          <a:lstStyle/>
          <a:p>
            <a:pPr algn="just"/>
            <a:r>
              <a:rPr lang="en-US" dirty="0">
                <a:latin typeface="Times New Roman" panose="02020603050405020304" pitchFamily="18" charset="0"/>
                <a:cs typeface="Times New Roman" panose="02020603050405020304" pitchFamily="18" charset="0"/>
              </a:rPr>
              <a:t>Quantitative method for generalization of results</a:t>
            </a:r>
          </a:p>
          <a:p>
            <a:pPr algn="just"/>
            <a:r>
              <a:rPr lang="en-US" dirty="0">
                <a:latin typeface="Times New Roman" panose="02020603050405020304" pitchFamily="18" charset="0"/>
                <a:cs typeface="Times New Roman" panose="02020603050405020304" pitchFamily="18" charset="0"/>
              </a:rPr>
              <a:t>Cross-sectional survey design</a:t>
            </a:r>
          </a:p>
          <a:p>
            <a:pPr algn="just"/>
            <a:r>
              <a:rPr lang="en-US" dirty="0">
                <a:latin typeface="Times New Roman" panose="02020603050405020304" pitchFamily="18" charset="0"/>
                <a:cs typeface="Times New Roman" panose="02020603050405020304" pitchFamily="18" charset="0"/>
              </a:rPr>
              <a:t>Respondents: Omni-channel users</a:t>
            </a:r>
          </a:p>
          <a:p>
            <a:pPr algn="just"/>
            <a:r>
              <a:rPr lang="en-US" dirty="0">
                <a:latin typeface="Times New Roman" panose="02020603050405020304" pitchFamily="18" charset="0"/>
                <a:cs typeface="Times New Roman" panose="02020603050405020304" pitchFamily="18" charset="0"/>
              </a:rPr>
              <a:t>Convenient sampling </a:t>
            </a:r>
          </a:p>
          <a:p>
            <a:pPr algn="just"/>
            <a:r>
              <a:rPr lang="en-US" dirty="0">
                <a:latin typeface="Times New Roman" panose="02020603050405020304" pitchFamily="18" charset="0"/>
                <a:cs typeface="Times New Roman" panose="02020603050405020304" pitchFamily="18" charset="0"/>
              </a:rPr>
              <a:t>212 participants/samples </a:t>
            </a:r>
          </a:p>
          <a:p>
            <a:pPr algn="just"/>
            <a:r>
              <a:rPr lang="en-US" dirty="0">
                <a:latin typeface="Times New Roman" panose="02020603050405020304" pitchFamily="18" charset="0"/>
                <a:cs typeface="Times New Roman" panose="02020603050405020304" pitchFamily="18" charset="0"/>
              </a:rPr>
              <a:t>SEM through Smart PLS </a:t>
            </a:r>
          </a:p>
          <a:p>
            <a:pPr marL="0" indent="0" algn="just">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27185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04117"/>
          </a:xfrm>
        </p:spPr>
        <p:txBody>
          <a:bodyPr>
            <a:normAutofit/>
          </a:bodyPr>
          <a:lstStyle/>
          <a:p>
            <a:pPr algn="ctr"/>
            <a:r>
              <a:rPr lang="en-US" sz="4000" b="1" dirty="0">
                <a:latin typeface="Times New Roman" panose="02020603050405020304" pitchFamily="18" charset="0"/>
                <a:cs typeface="Times New Roman" panose="02020603050405020304" pitchFamily="18" charset="0"/>
              </a:rPr>
              <a:t>MEASUREMENT OF VARIABLES</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024619"/>
              </p:ext>
            </p:extLst>
          </p:nvPr>
        </p:nvGraphicFramePr>
        <p:xfrm>
          <a:off x="1023581" y="1500114"/>
          <a:ext cx="10440537" cy="3230880"/>
        </p:xfrm>
        <a:graphic>
          <a:graphicData uri="http://schemas.openxmlformats.org/drawingml/2006/table">
            <a:tbl>
              <a:tblPr/>
              <a:tblGrid>
                <a:gridCol w="3698544">
                  <a:extLst>
                    <a:ext uri="{9D8B030D-6E8A-4147-A177-3AD203B41FA5}">
                      <a16:colId xmlns:a16="http://schemas.microsoft.com/office/drawing/2014/main" val="3968803966"/>
                    </a:ext>
                  </a:extLst>
                </a:gridCol>
                <a:gridCol w="818866">
                  <a:extLst>
                    <a:ext uri="{9D8B030D-6E8A-4147-A177-3AD203B41FA5}">
                      <a16:colId xmlns:a16="http://schemas.microsoft.com/office/drawing/2014/main" val="2416048170"/>
                    </a:ext>
                  </a:extLst>
                </a:gridCol>
                <a:gridCol w="2033516">
                  <a:extLst>
                    <a:ext uri="{9D8B030D-6E8A-4147-A177-3AD203B41FA5}">
                      <a16:colId xmlns:a16="http://schemas.microsoft.com/office/drawing/2014/main" val="1135621028"/>
                    </a:ext>
                  </a:extLst>
                </a:gridCol>
                <a:gridCol w="3889611">
                  <a:extLst>
                    <a:ext uri="{9D8B030D-6E8A-4147-A177-3AD203B41FA5}">
                      <a16:colId xmlns:a16="http://schemas.microsoft.com/office/drawing/2014/main" val="818917017"/>
                    </a:ext>
                  </a:extLst>
                </a:gridCol>
              </a:tblGrid>
              <a:tr h="276225">
                <a:tc>
                  <a:txBody>
                    <a:bodyPr/>
                    <a:lstStyle/>
                    <a:p>
                      <a:pPr marL="0" marR="0" algn="just">
                        <a:lnSpc>
                          <a:spcPct val="150000"/>
                        </a:lnSpc>
                        <a:spcBef>
                          <a:spcPts val="0"/>
                        </a:spcBef>
                        <a:spcAft>
                          <a:spcPts val="0"/>
                        </a:spcAft>
                      </a:pPr>
                      <a:r>
                        <a:rPr lang="en-US" sz="1800" b="1">
                          <a:effectLst/>
                          <a:latin typeface="Times New Roman" panose="02020603050405020304" pitchFamily="18" charset="0"/>
                          <a:ea typeface="Arial" panose="020B0604020202020204" pitchFamily="34" charset="0"/>
                          <a:cs typeface="Times New Roman" panose="02020603050405020304" pitchFamily="18" charset="0"/>
                        </a:rPr>
                        <a:t> </a:t>
                      </a: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Construct</a:t>
                      </a:r>
                      <a:endParaRPr lang="en-US" sz="1800" b="1">
                        <a:effectLst/>
                        <a:latin typeface="Times New Roman" panose="02020603050405020304" pitchFamily="18" charset="0"/>
                        <a:ea typeface="Arial" panose="020B0604020202020204" pitchFamily="34" charset="0"/>
                        <a:cs typeface="Times New Roman" panose="02020603050405020304" pitchFamily="18" charset="0"/>
                      </a:endParaRPr>
                    </a:p>
                  </a:txBody>
                  <a:tcPr marL="63500" marR="63500" marT="63500" marB="6350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Items</a:t>
                      </a:r>
                      <a:endParaRPr lang="en-US" sz="1800" b="1">
                        <a:effectLst/>
                        <a:latin typeface="Times New Roman" panose="02020603050405020304" pitchFamily="18" charset="0"/>
                        <a:ea typeface="Arial" panose="020B0604020202020204" pitchFamily="34" charset="0"/>
                        <a:cs typeface="Times New Roman" panose="02020603050405020304" pitchFamily="18" charset="0"/>
                      </a:endParaRPr>
                    </a:p>
                  </a:txBody>
                  <a:tcPr marL="63500" marR="63500" marT="63500" marB="6350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Scale</a:t>
                      </a:r>
                      <a:endParaRPr lang="en-US" sz="1800" b="1">
                        <a:effectLst/>
                        <a:latin typeface="Times New Roman" panose="02020603050405020304" pitchFamily="18" charset="0"/>
                        <a:ea typeface="Arial" panose="020B0604020202020204" pitchFamily="34" charset="0"/>
                        <a:cs typeface="Times New Roman" panose="02020603050405020304" pitchFamily="18" charset="0"/>
                      </a:endParaRPr>
                    </a:p>
                  </a:txBody>
                  <a:tcPr marL="63500" marR="63500" marT="63500" marB="6350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Source</a:t>
                      </a:r>
                      <a:endParaRPr lang="en-US" sz="1800" b="1"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3500" marR="63500" marT="63500" marB="6350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7313631"/>
                  </a:ext>
                </a:extLst>
              </a:tr>
              <a:tr h="203200">
                <a:tc>
                  <a:txBody>
                    <a:bodyPr/>
                    <a:lstStyle/>
                    <a:p>
                      <a:pPr marL="0" marR="0" algn="just">
                        <a:lnSpc>
                          <a:spcPct val="1500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Consistency</a:t>
                      </a:r>
                      <a:endParaRPr lang="en-US" sz="1800">
                        <a:effectLst/>
                        <a:latin typeface="Times New Roman" panose="02020603050405020304" pitchFamily="18" charset="0"/>
                        <a:ea typeface="Arial" panose="020B0604020202020204" pitchFamily="34" charset="0"/>
                        <a:cs typeface="Times New Roman" panose="02020603050405020304" pitchFamily="18" charset="0"/>
                      </a:endParaRPr>
                    </a:p>
                  </a:txBody>
                  <a:tcPr marL="63500" marR="63500" marT="63500" marB="6350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just">
                        <a:lnSpc>
                          <a:spcPct val="150000"/>
                        </a:lnSpc>
                        <a:spcBef>
                          <a:spcPts val="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18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3500" marR="63500" marT="63500" marB="6350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just">
                        <a:lnSpc>
                          <a:spcPct val="1500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Likert-type Scale</a:t>
                      </a:r>
                      <a:endParaRPr lang="en-US" sz="1800">
                        <a:effectLst/>
                        <a:latin typeface="Times New Roman" panose="02020603050405020304" pitchFamily="18" charset="0"/>
                        <a:ea typeface="Arial" panose="020B0604020202020204" pitchFamily="34" charset="0"/>
                        <a:cs typeface="Times New Roman" panose="02020603050405020304" pitchFamily="18" charset="0"/>
                      </a:endParaRPr>
                    </a:p>
                  </a:txBody>
                  <a:tcPr marL="63500" marR="63500" marT="63500" marB="6350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just">
                        <a:lnSpc>
                          <a:spcPct val="1500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Kim (2010) and Wu and Chang (2016)</a:t>
                      </a:r>
                      <a:endParaRPr lang="en-US" sz="1800">
                        <a:effectLst/>
                        <a:latin typeface="Times New Roman" panose="02020603050405020304" pitchFamily="18" charset="0"/>
                        <a:ea typeface="Arial" panose="020B0604020202020204" pitchFamily="34" charset="0"/>
                        <a:cs typeface="Times New Roman" panose="02020603050405020304" pitchFamily="18" charset="0"/>
                      </a:endParaRPr>
                    </a:p>
                  </a:txBody>
                  <a:tcPr marL="63500" marR="63500" marT="63500" marB="6350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172632427"/>
                  </a:ext>
                </a:extLst>
              </a:tr>
              <a:tr h="228600">
                <a:tc>
                  <a:txBody>
                    <a:bodyPr/>
                    <a:lstStyle/>
                    <a:p>
                      <a:pPr marL="0" marR="0" algn="just">
                        <a:lnSpc>
                          <a:spcPct val="1500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Freedom in Section</a:t>
                      </a:r>
                      <a:endParaRPr lang="en-US" sz="1800">
                        <a:effectLst/>
                        <a:latin typeface="Times New Roman" panose="02020603050405020304" pitchFamily="18" charset="0"/>
                        <a:ea typeface="Arial" panose="020B0604020202020204" pitchFamily="34" charset="0"/>
                        <a:cs typeface="Times New Roman" panose="02020603050405020304" pitchFamily="18" charset="0"/>
                      </a:endParaRPr>
                    </a:p>
                  </a:txBody>
                  <a:tcPr marL="63500" marR="63500" marT="63500" marB="63500">
                    <a:lnL>
                      <a:noFill/>
                    </a:lnL>
                    <a:lnR>
                      <a:noFill/>
                    </a:lnR>
                    <a:lnT>
                      <a:noFill/>
                    </a:lnT>
                    <a:lnB>
                      <a:noFill/>
                    </a:lnB>
                  </a:tcPr>
                </a:tc>
                <a:tc>
                  <a:txBody>
                    <a:bodyPr/>
                    <a:lstStyle/>
                    <a:p>
                      <a:pPr marL="0" marR="0" algn="just">
                        <a:lnSpc>
                          <a:spcPct val="1500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1800">
                        <a:effectLst/>
                        <a:latin typeface="Times New Roman" panose="02020603050405020304" pitchFamily="18" charset="0"/>
                        <a:ea typeface="Arial" panose="020B0604020202020204" pitchFamily="34" charset="0"/>
                        <a:cs typeface="Times New Roman" panose="02020603050405020304" pitchFamily="18" charset="0"/>
                      </a:endParaRPr>
                    </a:p>
                  </a:txBody>
                  <a:tcPr marL="63500" marR="63500" marT="63500" marB="63500">
                    <a:lnL>
                      <a:noFill/>
                    </a:lnL>
                    <a:lnR>
                      <a:noFill/>
                    </a:lnR>
                    <a:lnT>
                      <a:noFill/>
                    </a:lnT>
                    <a:lnB>
                      <a:noFill/>
                    </a:lnB>
                  </a:tcPr>
                </a:tc>
                <a:tc>
                  <a:txBody>
                    <a:bodyPr/>
                    <a:lstStyle/>
                    <a:p>
                      <a:pPr marL="0" marR="0" algn="just">
                        <a:lnSpc>
                          <a:spcPct val="1500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Likert-type Scale</a:t>
                      </a:r>
                      <a:endParaRPr lang="en-US" sz="1800">
                        <a:effectLst/>
                        <a:latin typeface="Times New Roman" panose="02020603050405020304" pitchFamily="18" charset="0"/>
                        <a:ea typeface="Arial" panose="020B0604020202020204" pitchFamily="34" charset="0"/>
                        <a:cs typeface="Times New Roman" panose="02020603050405020304" pitchFamily="18" charset="0"/>
                      </a:endParaRPr>
                    </a:p>
                  </a:txBody>
                  <a:tcPr marL="63500" marR="63500" marT="63500" marB="63500">
                    <a:lnL>
                      <a:noFill/>
                    </a:lnL>
                    <a:lnR>
                      <a:noFill/>
                    </a:lnR>
                    <a:lnT>
                      <a:noFill/>
                    </a:lnT>
                    <a:lnB>
                      <a:noFill/>
                    </a:lnB>
                  </a:tcPr>
                </a:tc>
                <a:tc>
                  <a:txBody>
                    <a:bodyPr/>
                    <a:lstStyle/>
                    <a:p>
                      <a:pPr marL="0" marR="0" algn="just">
                        <a:lnSpc>
                          <a:spcPct val="1500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Lee and Kim (2010)</a:t>
                      </a:r>
                      <a:endParaRPr lang="en-US" sz="1800">
                        <a:effectLst/>
                        <a:latin typeface="Times New Roman" panose="02020603050405020304" pitchFamily="18" charset="0"/>
                        <a:ea typeface="Arial" panose="020B0604020202020204" pitchFamily="34" charset="0"/>
                        <a:cs typeface="Times New Roman" panose="02020603050405020304" pitchFamily="18" charset="0"/>
                      </a:endParaRPr>
                    </a:p>
                  </a:txBody>
                  <a:tcPr marL="63500" marR="63500" marT="63500" marB="63500">
                    <a:lnL>
                      <a:noFill/>
                    </a:lnL>
                    <a:lnR>
                      <a:noFill/>
                    </a:lnR>
                    <a:lnT>
                      <a:noFill/>
                    </a:lnT>
                    <a:lnB>
                      <a:noFill/>
                    </a:lnB>
                  </a:tcPr>
                </a:tc>
                <a:extLst>
                  <a:ext uri="{0D108BD9-81ED-4DB2-BD59-A6C34878D82A}">
                    <a16:rowId xmlns:a16="http://schemas.microsoft.com/office/drawing/2014/main" val="2933751324"/>
                  </a:ext>
                </a:extLst>
              </a:tr>
              <a:tr h="231775">
                <a:tc>
                  <a:txBody>
                    <a:bodyPr/>
                    <a:lstStyle/>
                    <a:p>
                      <a:pPr marL="0" marR="0" algn="just">
                        <a:lnSpc>
                          <a:spcPct val="1500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Synchronization</a:t>
                      </a:r>
                      <a:endParaRPr lang="en-US" sz="1800">
                        <a:effectLst/>
                        <a:latin typeface="Times New Roman" panose="02020603050405020304" pitchFamily="18" charset="0"/>
                        <a:ea typeface="Arial" panose="020B0604020202020204" pitchFamily="34" charset="0"/>
                        <a:cs typeface="Times New Roman" panose="02020603050405020304" pitchFamily="18" charset="0"/>
                      </a:endParaRPr>
                    </a:p>
                  </a:txBody>
                  <a:tcPr marL="63500" marR="63500" marT="63500" marB="63500">
                    <a:lnL>
                      <a:noFill/>
                    </a:lnL>
                    <a:lnR>
                      <a:noFill/>
                    </a:lnR>
                    <a:lnT>
                      <a:noFill/>
                    </a:lnT>
                    <a:lnB>
                      <a:noFill/>
                    </a:lnB>
                  </a:tcPr>
                </a:tc>
                <a:tc>
                  <a:txBody>
                    <a:bodyPr/>
                    <a:lstStyle/>
                    <a:p>
                      <a:pPr marL="0" marR="0" algn="just">
                        <a:lnSpc>
                          <a:spcPct val="1500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1800">
                        <a:effectLst/>
                        <a:latin typeface="Times New Roman" panose="02020603050405020304" pitchFamily="18" charset="0"/>
                        <a:ea typeface="Arial" panose="020B0604020202020204" pitchFamily="34" charset="0"/>
                        <a:cs typeface="Times New Roman" panose="02020603050405020304" pitchFamily="18" charset="0"/>
                      </a:endParaRPr>
                    </a:p>
                  </a:txBody>
                  <a:tcPr marL="63500" marR="63500" marT="63500" marB="63500">
                    <a:lnL>
                      <a:noFill/>
                    </a:lnL>
                    <a:lnR>
                      <a:noFill/>
                    </a:lnR>
                    <a:lnT>
                      <a:noFill/>
                    </a:lnT>
                    <a:lnB>
                      <a:noFill/>
                    </a:lnB>
                  </a:tcPr>
                </a:tc>
                <a:tc>
                  <a:txBody>
                    <a:bodyPr/>
                    <a:lstStyle/>
                    <a:p>
                      <a:pPr marL="0" marR="0" algn="just">
                        <a:lnSpc>
                          <a:spcPct val="1500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Likert-type Scale</a:t>
                      </a:r>
                      <a:endParaRPr lang="en-US" sz="1800">
                        <a:effectLst/>
                        <a:latin typeface="Times New Roman" panose="02020603050405020304" pitchFamily="18" charset="0"/>
                        <a:ea typeface="Arial" panose="020B0604020202020204" pitchFamily="34" charset="0"/>
                        <a:cs typeface="Times New Roman" panose="02020603050405020304" pitchFamily="18" charset="0"/>
                      </a:endParaRPr>
                    </a:p>
                  </a:txBody>
                  <a:tcPr marL="63500" marR="63500" marT="63500" marB="63500">
                    <a:lnL>
                      <a:noFill/>
                    </a:lnL>
                    <a:lnR>
                      <a:noFill/>
                    </a:lnR>
                    <a:lnT>
                      <a:noFill/>
                    </a:lnT>
                    <a:lnB>
                      <a:noFill/>
                    </a:lnB>
                  </a:tcPr>
                </a:tc>
                <a:tc>
                  <a:txBody>
                    <a:bodyPr/>
                    <a:lstStyle/>
                    <a:p>
                      <a:pPr marL="0" marR="0" algn="just">
                        <a:lnSpc>
                          <a:spcPct val="1500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Oh and Teo (2010)</a:t>
                      </a:r>
                      <a:endParaRPr lang="en-US" sz="1800">
                        <a:effectLst/>
                        <a:latin typeface="Times New Roman" panose="02020603050405020304" pitchFamily="18" charset="0"/>
                        <a:ea typeface="Arial" panose="020B0604020202020204" pitchFamily="34" charset="0"/>
                        <a:cs typeface="Times New Roman" panose="02020603050405020304" pitchFamily="18" charset="0"/>
                      </a:endParaRPr>
                    </a:p>
                  </a:txBody>
                  <a:tcPr marL="63500" marR="63500" marT="63500" marB="63500">
                    <a:lnL>
                      <a:noFill/>
                    </a:lnL>
                    <a:lnR>
                      <a:noFill/>
                    </a:lnR>
                    <a:lnT>
                      <a:noFill/>
                    </a:lnT>
                    <a:lnB>
                      <a:noFill/>
                    </a:lnB>
                  </a:tcPr>
                </a:tc>
                <a:extLst>
                  <a:ext uri="{0D108BD9-81ED-4DB2-BD59-A6C34878D82A}">
                    <a16:rowId xmlns:a16="http://schemas.microsoft.com/office/drawing/2014/main" val="2005639216"/>
                  </a:ext>
                </a:extLst>
              </a:tr>
              <a:tr h="536575">
                <a:tc>
                  <a:txBody>
                    <a:bodyPr/>
                    <a:lstStyle/>
                    <a:p>
                      <a:pPr marL="0" marR="0" algn="just">
                        <a:lnSpc>
                          <a:spcPct val="1500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Satisfaction with Omni-interaction</a:t>
                      </a:r>
                      <a:endParaRPr lang="en-US" sz="1800">
                        <a:effectLst/>
                        <a:latin typeface="Times New Roman" panose="02020603050405020304" pitchFamily="18" charset="0"/>
                        <a:ea typeface="Arial" panose="020B0604020202020204" pitchFamily="34" charset="0"/>
                        <a:cs typeface="Times New Roman" panose="02020603050405020304" pitchFamily="18" charset="0"/>
                      </a:endParaRPr>
                    </a:p>
                  </a:txBody>
                  <a:tcPr marL="63500" marR="63500" marT="63500" marB="63500">
                    <a:lnL>
                      <a:noFill/>
                    </a:lnL>
                    <a:lnR>
                      <a:noFill/>
                    </a:lnR>
                    <a:lnT>
                      <a:noFill/>
                    </a:lnT>
                    <a:lnB>
                      <a:noFill/>
                    </a:lnB>
                  </a:tcPr>
                </a:tc>
                <a:tc>
                  <a:txBody>
                    <a:bodyPr/>
                    <a:lstStyle/>
                    <a:p>
                      <a:pPr marL="0" marR="0" algn="just">
                        <a:lnSpc>
                          <a:spcPct val="150000"/>
                        </a:lnSpc>
                        <a:spcBef>
                          <a:spcPts val="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18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3500" marR="63500" marT="63500" marB="63500">
                    <a:lnL>
                      <a:noFill/>
                    </a:lnL>
                    <a:lnR>
                      <a:noFill/>
                    </a:lnR>
                    <a:lnT>
                      <a:noFill/>
                    </a:lnT>
                    <a:lnB>
                      <a:noFill/>
                    </a:lnB>
                  </a:tcPr>
                </a:tc>
                <a:tc>
                  <a:txBody>
                    <a:bodyPr/>
                    <a:lstStyle/>
                    <a:p>
                      <a:pPr marL="0" marR="0" algn="just">
                        <a:lnSpc>
                          <a:spcPct val="1500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Likert-type Scale</a:t>
                      </a:r>
                      <a:endParaRPr lang="en-US" sz="1800">
                        <a:effectLst/>
                        <a:latin typeface="Times New Roman" panose="02020603050405020304" pitchFamily="18" charset="0"/>
                        <a:ea typeface="Arial" panose="020B0604020202020204" pitchFamily="34" charset="0"/>
                        <a:cs typeface="Times New Roman" panose="02020603050405020304" pitchFamily="18" charset="0"/>
                      </a:endParaRPr>
                    </a:p>
                  </a:txBody>
                  <a:tcPr marL="63500" marR="63500" marT="63500" marB="63500">
                    <a:lnL>
                      <a:noFill/>
                    </a:lnL>
                    <a:lnR>
                      <a:noFill/>
                    </a:lnR>
                    <a:lnT>
                      <a:noFill/>
                    </a:lnT>
                    <a:lnB>
                      <a:noFill/>
                    </a:lnB>
                  </a:tcPr>
                </a:tc>
                <a:tc>
                  <a:txBody>
                    <a:bodyPr/>
                    <a:lstStyle/>
                    <a:p>
                      <a:pPr marL="0" marR="0" algn="just">
                        <a:lnSpc>
                          <a:spcPct val="150000"/>
                        </a:lnSpc>
                        <a:spcBef>
                          <a:spcPts val="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Walsh et al. (2014)</a:t>
                      </a:r>
                      <a:endParaRPr lang="en-US" sz="18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3500" marR="63500" marT="63500" marB="63500">
                    <a:lnL>
                      <a:noFill/>
                    </a:lnL>
                    <a:lnR>
                      <a:noFill/>
                    </a:lnR>
                    <a:lnT>
                      <a:noFill/>
                    </a:lnT>
                    <a:lnB>
                      <a:noFill/>
                    </a:lnB>
                  </a:tcPr>
                </a:tc>
                <a:extLst>
                  <a:ext uri="{0D108BD9-81ED-4DB2-BD59-A6C34878D82A}">
                    <a16:rowId xmlns:a16="http://schemas.microsoft.com/office/drawing/2014/main" val="2497868668"/>
                  </a:ext>
                </a:extLst>
              </a:tr>
              <a:tr h="336550">
                <a:tc>
                  <a:txBody>
                    <a:bodyPr/>
                    <a:lstStyle/>
                    <a:p>
                      <a:pPr marL="0" marR="0" algn="just">
                        <a:lnSpc>
                          <a:spcPct val="1500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Customer Loyalty</a:t>
                      </a:r>
                      <a:endParaRPr lang="en-US" sz="1800">
                        <a:effectLst/>
                        <a:latin typeface="Times New Roman" panose="02020603050405020304" pitchFamily="18" charset="0"/>
                        <a:ea typeface="Arial" panose="020B0604020202020204" pitchFamily="34" charset="0"/>
                        <a:cs typeface="Times New Roman" panose="02020603050405020304" pitchFamily="18" charset="0"/>
                      </a:endParaRPr>
                    </a:p>
                  </a:txBody>
                  <a:tcPr marL="63500" marR="63500" marT="63500" marB="6350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1800">
                        <a:effectLst/>
                        <a:latin typeface="Times New Roman" panose="02020603050405020304" pitchFamily="18" charset="0"/>
                        <a:ea typeface="Arial" panose="020B0604020202020204" pitchFamily="34" charset="0"/>
                        <a:cs typeface="Times New Roman" panose="02020603050405020304" pitchFamily="18" charset="0"/>
                      </a:endParaRPr>
                    </a:p>
                  </a:txBody>
                  <a:tcPr marL="63500" marR="63500" marT="63500" marB="6350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Likert Scale</a:t>
                      </a:r>
                      <a:endParaRPr lang="en-US" sz="1800">
                        <a:effectLst/>
                        <a:latin typeface="Times New Roman" panose="02020603050405020304" pitchFamily="18" charset="0"/>
                        <a:ea typeface="Arial" panose="020B0604020202020204" pitchFamily="34" charset="0"/>
                        <a:cs typeface="Times New Roman" panose="02020603050405020304" pitchFamily="18" charset="0"/>
                      </a:endParaRPr>
                    </a:p>
                  </a:txBody>
                  <a:tcPr marL="63500" marR="63500" marT="63500" marB="6350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Hamouda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(2019)</a:t>
                      </a:r>
                      <a:endParaRPr lang="en-US" sz="18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3500" marR="63500" marT="63500" marB="6350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15099864"/>
                  </a:ext>
                </a:extLst>
              </a:tr>
            </a:tbl>
          </a:graphicData>
        </a:graphic>
      </p:graphicFrame>
    </p:spTree>
    <p:extLst>
      <p:ext uri="{BB962C8B-B14F-4D97-AF65-F5344CB8AC3E}">
        <p14:creationId xmlns:p14="http://schemas.microsoft.com/office/powerpoint/2010/main" val="23148747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3991"/>
          </a:xfrm>
        </p:spPr>
        <p:txBody>
          <a:bodyPr/>
          <a:lstStyle/>
          <a:p>
            <a:pPr algn="ctr"/>
            <a:r>
              <a:rPr lang="en-US" b="1" dirty="0">
                <a:latin typeface="Times New Roman" panose="02020603050405020304" pitchFamily="18" charset="0"/>
                <a:cs typeface="Times New Roman" panose="02020603050405020304" pitchFamily="18" charset="0"/>
              </a:rPr>
              <a:t>SAMPLE SIZE</a:t>
            </a:r>
          </a:p>
        </p:txBody>
      </p:sp>
      <p:sp>
        <p:nvSpPr>
          <p:cNvPr id="3" name="Content Placeholder 2"/>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Rule of thumb: At least five-fold in comparison with the number of parameters (</a:t>
            </a:r>
            <a:r>
              <a:rPr lang="en-US" dirty="0" err="1">
                <a:latin typeface="Times New Roman" panose="02020603050405020304" pitchFamily="18" charset="0"/>
                <a:cs typeface="Times New Roman" panose="02020603050405020304" pitchFamily="18" charset="0"/>
              </a:rPr>
              <a:t>Bentler</a:t>
            </a:r>
            <a:r>
              <a:rPr lang="en-US" dirty="0">
                <a:latin typeface="Times New Roman" panose="02020603050405020304" pitchFamily="18" charset="0"/>
                <a:cs typeface="Times New Roman" panose="02020603050405020304" pitchFamily="18" charset="0"/>
              </a:rPr>
              <a:t> and Chou, 1987)</a:t>
            </a:r>
          </a:p>
          <a:p>
            <a:pPr algn="just"/>
            <a:r>
              <a:rPr lang="en-US" dirty="0">
                <a:latin typeface="Times New Roman" panose="02020603050405020304" pitchFamily="18" charset="0"/>
                <a:cs typeface="Times New Roman" panose="02020603050405020304" pitchFamily="18" charset="0"/>
              </a:rPr>
              <a:t>Sample size to parameter ratio of 4:1 (Tanaka, 1987)</a:t>
            </a:r>
          </a:p>
          <a:p>
            <a:pPr algn="just"/>
            <a:r>
              <a:rPr lang="en-US" dirty="0">
                <a:latin typeface="Times New Roman" panose="02020603050405020304" pitchFamily="18" charset="0"/>
                <a:cs typeface="Times New Roman" panose="02020603050405020304" pitchFamily="18" charset="0"/>
              </a:rPr>
              <a:t>Total number of samples: 212</a:t>
            </a:r>
          </a:p>
        </p:txBody>
      </p:sp>
    </p:spTree>
    <p:extLst>
      <p:ext uri="{BB962C8B-B14F-4D97-AF65-F5344CB8AC3E}">
        <p14:creationId xmlns:p14="http://schemas.microsoft.com/office/powerpoint/2010/main" val="18084610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26696"/>
          </a:xfrm>
        </p:spPr>
        <p:txBody>
          <a:bodyPr/>
          <a:lstStyle/>
          <a:p>
            <a:pPr algn="ctr"/>
            <a:r>
              <a:rPr lang="en-US" b="1" dirty="0">
                <a:latin typeface="Times New Roman" panose="02020603050405020304" pitchFamily="18" charset="0"/>
                <a:cs typeface="Times New Roman" panose="02020603050405020304" pitchFamily="18" charset="0"/>
              </a:rPr>
              <a:t>RELIABILITY TEST</a:t>
            </a:r>
          </a:p>
        </p:txBody>
      </p:sp>
      <p:sp>
        <p:nvSpPr>
          <p:cNvPr id="3" name="Content Placeholder 2"/>
          <p:cNvSpPr>
            <a:spLocks noGrp="1"/>
          </p:cNvSpPr>
          <p:nvPr>
            <p:ph idx="1"/>
          </p:nvPr>
        </p:nvSpPr>
        <p:spPr>
          <a:xfrm>
            <a:off x="838200" y="1225124"/>
            <a:ext cx="10515600" cy="4783790"/>
          </a:xfrm>
        </p:spPr>
        <p:txBody>
          <a:bodyPr>
            <a:normAutofit fontScale="92500" lnSpcReduction="10000"/>
          </a:bodyPr>
          <a:lstStyle/>
          <a:p>
            <a:pPr algn="just"/>
            <a:r>
              <a:rPr lang="en-US" dirty="0">
                <a:latin typeface="Times New Roman" panose="02020603050405020304" pitchFamily="18" charset="0"/>
                <a:cs typeface="Times New Roman" panose="02020603050405020304" pitchFamily="18" charset="0"/>
              </a:rPr>
              <a:t>If the coefficient value is under 0.6, it generally points to a level of internal consistency reliability that is considered less than satisfactory (Malhotra, 2008).</a:t>
            </a:r>
          </a:p>
          <a:p>
            <a:pPr algn="just"/>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According to </a:t>
            </a:r>
            <a:r>
              <a:rPr lang="en-US" dirty="0" err="1">
                <a:latin typeface="Times New Roman" panose="02020603050405020304" pitchFamily="18" charset="0"/>
                <a:cs typeface="Times New Roman" panose="02020603050405020304" pitchFamily="18" charset="0"/>
              </a:rPr>
              <a:t>Nunnally</a:t>
            </a:r>
            <a:r>
              <a:rPr lang="en-US" dirty="0">
                <a:latin typeface="Times New Roman" panose="02020603050405020304" pitchFamily="18" charset="0"/>
                <a:cs typeface="Times New Roman" panose="02020603050405020304" pitchFamily="18" charset="0"/>
              </a:rPr>
              <a:t> &amp; Bernstein (1994), the range of 0.7 to 0.8 is deemed an acceptable range for reliability estimates, especially in research falling within the realm of social sciences.</a:t>
            </a:r>
          </a:p>
          <a:p>
            <a:pPr algn="just"/>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According to Byrne and Van De </a:t>
            </a:r>
            <a:r>
              <a:rPr lang="en-US" dirty="0" err="1">
                <a:latin typeface="Times New Roman" panose="02020603050405020304" pitchFamily="18" charset="0"/>
                <a:cs typeface="Times New Roman" panose="02020603050405020304" pitchFamily="18" charset="0"/>
              </a:rPr>
              <a:t>Vijver</a:t>
            </a:r>
            <a:r>
              <a:rPr lang="en-US" dirty="0">
                <a:latin typeface="Times New Roman" panose="02020603050405020304" pitchFamily="18" charset="0"/>
                <a:cs typeface="Times New Roman" panose="02020603050405020304" pitchFamily="18" charset="0"/>
              </a:rPr>
              <a:t> (2010), the convergent validity of the construct comes under question in case the AVE value is less than 0.5, which is indicative of the fact that the variance of measurement error is higher than that of the construct.</a:t>
            </a:r>
          </a:p>
          <a:p>
            <a:endParaRPr lang="en-US" dirty="0"/>
          </a:p>
        </p:txBody>
      </p:sp>
    </p:spTree>
    <p:extLst>
      <p:ext uri="{BB962C8B-B14F-4D97-AF65-F5344CB8AC3E}">
        <p14:creationId xmlns:p14="http://schemas.microsoft.com/office/powerpoint/2010/main" val="29205392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04117"/>
          </a:xfrm>
        </p:spPr>
        <p:txBody>
          <a:bodyPr/>
          <a:lstStyle/>
          <a:p>
            <a:pPr algn="ctr"/>
            <a:r>
              <a:rPr lang="en-US" b="1" dirty="0">
                <a:latin typeface="Times New Roman" panose="02020603050405020304" pitchFamily="18" charset="0"/>
                <a:cs typeface="Times New Roman" panose="02020603050405020304" pitchFamily="18" charset="0"/>
              </a:rPr>
              <a:t>DATA ANALYSIS TECHNIQUES</a:t>
            </a:r>
          </a:p>
        </p:txBody>
      </p:sp>
      <p:sp>
        <p:nvSpPr>
          <p:cNvPr id="3" name="Content Placeholder 2"/>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Stage 1 – Data screening and data preparation; test of normality; outlier treatment, using the SPSS software</a:t>
            </a:r>
          </a:p>
          <a:p>
            <a:pPr algn="just"/>
            <a:r>
              <a:rPr lang="en-US" dirty="0">
                <a:latin typeface="Times New Roman" panose="02020603050405020304" pitchFamily="18" charset="0"/>
                <a:cs typeface="Times New Roman" panose="02020603050405020304" pitchFamily="18" charset="0"/>
              </a:rPr>
              <a:t>Stage 2 – Assessment of reliability, convergent validity, and discriminant validity</a:t>
            </a:r>
          </a:p>
          <a:p>
            <a:pPr marL="0" indent="0" algn="just">
              <a:buNone/>
            </a:pP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Use of Structural Equation Modeling (SEM)</a:t>
            </a:r>
          </a:p>
          <a:p>
            <a:pPr algn="just"/>
            <a:r>
              <a:rPr lang="en-US" dirty="0">
                <a:latin typeface="Times New Roman" panose="02020603050405020304" pitchFamily="18" charset="0"/>
                <a:cs typeface="Times New Roman" panose="02020603050405020304" pitchFamily="18" charset="0"/>
              </a:rPr>
              <a:t>The </a:t>
            </a:r>
            <a:r>
              <a:rPr lang="en-US" dirty="0" err="1">
                <a:latin typeface="Times New Roman" panose="02020603050405020304" pitchFamily="18" charset="0"/>
                <a:cs typeface="Times New Roman" panose="02020603050405020304" pitchFamily="18" charset="0"/>
              </a:rPr>
              <a:t>SmartPLS</a:t>
            </a:r>
            <a:r>
              <a:rPr lang="en-US" dirty="0">
                <a:latin typeface="Times New Roman" panose="02020603050405020304" pitchFamily="18" charset="0"/>
                <a:cs typeface="Times New Roman" panose="02020603050405020304" pitchFamily="18" charset="0"/>
              </a:rPr>
              <a:t> software was used in this study because of its ability to employ a confirmatory approach of a structural theory that produces observations on several variables (Byrne, 2016).</a:t>
            </a:r>
          </a:p>
          <a:p>
            <a:endParaRPr lang="en-US" dirty="0"/>
          </a:p>
          <a:p>
            <a:endParaRPr lang="en-US" dirty="0"/>
          </a:p>
        </p:txBody>
      </p:sp>
    </p:spTree>
    <p:extLst>
      <p:ext uri="{BB962C8B-B14F-4D97-AF65-F5344CB8AC3E}">
        <p14:creationId xmlns:p14="http://schemas.microsoft.com/office/powerpoint/2010/main" val="2789835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72105"/>
          </a:xfrm>
        </p:spPr>
        <p:txBody>
          <a:bodyPr>
            <a:noAutofit/>
          </a:bodyPr>
          <a:lstStyle/>
          <a:p>
            <a:pPr algn="ctr"/>
            <a:r>
              <a:rPr lang="en-US" b="1" dirty="0">
                <a:latin typeface="Times New Roman" panose="02020603050405020304" pitchFamily="18" charset="0"/>
                <a:cs typeface="Times New Roman" panose="02020603050405020304" pitchFamily="18" charset="0"/>
              </a:rPr>
              <a:t>INTRODUCTION</a:t>
            </a:r>
          </a:p>
        </p:txBody>
      </p:sp>
      <p:sp>
        <p:nvSpPr>
          <p:cNvPr id="3" name="Content Placeholder 2"/>
          <p:cNvSpPr>
            <a:spLocks noGrp="1"/>
          </p:cNvSpPr>
          <p:nvPr>
            <p:ph idx="1"/>
          </p:nvPr>
        </p:nvSpPr>
        <p:spPr>
          <a:xfrm>
            <a:off x="947382" y="1037231"/>
            <a:ext cx="10515600" cy="5507260"/>
          </a:xfrm>
        </p:spPr>
        <p:txBody>
          <a:bodyPr>
            <a:normAutofit fontScale="92500" lnSpcReduction="20000"/>
          </a:bodyPr>
          <a:lstStyle/>
          <a:p>
            <a:pPr algn="just"/>
            <a:r>
              <a:rPr lang="en-GB" dirty="0">
                <a:latin typeface="Times" panose="02020603050405020304" pitchFamily="18" charset="0"/>
                <a:cs typeface="Times" panose="02020603050405020304" pitchFamily="18" charset="0"/>
              </a:rPr>
              <a:t>In the context of retail management, </a:t>
            </a:r>
            <a:r>
              <a:rPr lang="en-GB" dirty="0" err="1">
                <a:latin typeface="Times" panose="02020603050405020304" pitchFamily="18" charset="0"/>
                <a:cs typeface="Times" panose="02020603050405020304" pitchFamily="18" charset="0"/>
              </a:rPr>
              <a:t>omni</a:t>
            </a:r>
            <a:r>
              <a:rPr lang="en-GB" dirty="0">
                <a:latin typeface="Times" panose="02020603050405020304" pitchFamily="18" charset="0"/>
                <a:cs typeface="Times" panose="02020603050405020304" pitchFamily="18" charset="0"/>
              </a:rPr>
              <a:t>-channel is a relatively modern phenomenon that provides consumers the choice of onsite and online access to retail channels (de </a:t>
            </a:r>
            <a:r>
              <a:rPr lang="en-GB" dirty="0" err="1">
                <a:latin typeface="Times" panose="02020603050405020304" pitchFamily="18" charset="0"/>
                <a:cs typeface="Times" panose="02020603050405020304" pitchFamily="18" charset="0"/>
              </a:rPr>
              <a:t>Borba</a:t>
            </a:r>
            <a:r>
              <a:rPr lang="en-GB" dirty="0">
                <a:latin typeface="Times" panose="02020603050405020304" pitchFamily="18" charset="0"/>
                <a:cs typeface="Times" panose="02020603050405020304" pitchFamily="18" charset="0"/>
              </a:rPr>
              <a:t> et al. 2020; </a:t>
            </a:r>
            <a:r>
              <a:rPr lang="en-GB" dirty="0" err="1">
                <a:latin typeface="Times" panose="02020603050405020304" pitchFamily="18" charset="0"/>
                <a:cs typeface="Times" panose="02020603050405020304" pitchFamily="18" charset="0"/>
              </a:rPr>
              <a:t>Hamouda</a:t>
            </a:r>
            <a:r>
              <a:rPr lang="en-GB" dirty="0">
                <a:latin typeface="Times" panose="02020603050405020304" pitchFamily="18" charset="0"/>
                <a:cs typeface="Times" panose="02020603050405020304" pitchFamily="18" charset="0"/>
              </a:rPr>
              <a:t>, 2019; </a:t>
            </a:r>
            <a:r>
              <a:rPr lang="en-GB" dirty="0" err="1">
                <a:latin typeface="Times" panose="02020603050405020304" pitchFamily="18" charset="0"/>
                <a:cs typeface="Times" panose="02020603050405020304" pitchFamily="18" charset="0"/>
              </a:rPr>
              <a:t>Hänninen</a:t>
            </a:r>
            <a:r>
              <a:rPr lang="en-GB" dirty="0">
                <a:latin typeface="Times" panose="02020603050405020304" pitchFamily="18" charset="0"/>
                <a:cs typeface="Times" panose="02020603050405020304" pitchFamily="18" charset="0"/>
              </a:rPr>
              <a:t>, Kwan, &amp; </a:t>
            </a:r>
            <a:r>
              <a:rPr lang="en-GB" dirty="0" err="1">
                <a:latin typeface="Times" panose="02020603050405020304" pitchFamily="18" charset="0"/>
                <a:cs typeface="Times" panose="02020603050405020304" pitchFamily="18" charset="0"/>
              </a:rPr>
              <a:t>Mitronen</a:t>
            </a:r>
            <a:r>
              <a:rPr lang="en-GB" dirty="0">
                <a:latin typeface="Times" panose="02020603050405020304" pitchFamily="18" charset="0"/>
                <a:cs typeface="Times" panose="02020603050405020304" pitchFamily="18" charset="0"/>
              </a:rPr>
              <a:t>, 2021; </a:t>
            </a:r>
            <a:r>
              <a:rPr lang="en-GB" dirty="0" err="1">
                <a:latin typeface="Times" panose="02020603050405020304" pitchFamily="18" charset="0"/>
                <a:cs typeface="Times" panose="02020603050405020304" pitchFamily="18" charset="0"/>
              </a:rPr>
              <a:t>Jocevski</a:t>
            </a:r>
            <a:r>
              <a:rPr lang="en-GB" dirty="0">
                <a:latin typeface="Times" panose="02020603050405020304" pitchFamily="18" charset="0"/>
                <a:cs typeface="Times" panose="02020603050405020304" pitchFamily="18" charset="0"/>
              </a:rPr>
              <a:t> et al., 2019; Li et al., 2022; </a:t>
            </a:r>
            <a:r>
              <a:rPr lang="en-GB" dirty="0" err="1">
                <a:latin typeface="Times" panose="02020603050405020304" pitchFamily="18" charset="0"/>
                <a:cs typeface="Times" panose="02020603050405020304" pitchFamily="18" charset="0"/>
              </a:rPr>
              <a:t>Neslin</a:t>
            </a:r>
            <a:r>
              <a:rPr lang="en-GB" dirty="0">
                <a:latin typeface="Times" panose="02020603050405020304" pitchFamily="18" charset="0"/>
                <a:cs typeface="Times" panose="02020603050405020304" pitchFamily="18" charset="0"/>
              </a:rPr>
              <a:t>, 2022; Rodríguez-</a:t>
            </a:r>
            <a:r>
              <a:rPr lang="en-GB" dirty="0" err="1">
                <a:latin typeface="Times" panose="02020603050405020304" pitchFamily="18" charset="0"/>
                <a:cs typeface="Times" panose="02020603050405020304" pitchFamily="18" charset="0"/>
              </a:rPr>
              <a:t>Torrico</a:t>
            </a:r>
            <a:r>
              <a:rPr lang="en-GB" dirty="0">
                <a:latin typeface="Times" panose="02020603050405020304" pitchFamily="18" charset="0"/>
                <a:cs typeface="Times" panose="02020603050405020304" pitchFamily="18" charset="0"/>
              </a:rPr>
              <a:t> et al., 2020; </a:t>
            </a:r>
            <a:r>
              <a:rPr lang="en-GB" dirty="0" err="1">
                <a:latin typeface="Times" panose="02020603050405020304" pitchFamily="18" charset="0"/>
                <a:cs typeface="Times" panose="02020603050405020304" pitchFamily="18" charset="0"/>
              </a:rPr>
              <a:t>Sahu</a:t>
            </a:r>
            <a:r>
              <a:rPr lang="en-GB" dirty="0">
                <a:latin typeface="Times" panose="02020603050405020304" pitchFamily="18" charset="0"/>
                <a:cs typeface="Times" panose="02020603050405020304" pitchFamily="18" charset="0"/>
              </a:rPr>
              <a:t>, Khan, &amp; Gupta, 2021; </a:t>
            </a:r>
            <a:r>
              <a:rPr lang="en-GB" dirty="0" err="1">
                <a:latin typeface="Times" panose="02020603050405020304" pitchFamily="18" charset="0"/>
                <a:cs typeface="Times" panose="02020603050405020304" pitchFamily="18" charset="0"/>
              </a:rPr>
              <a:t>Sorkun</a:t>
            </a:r>
            <a:r>
              <a:rPr lang="en-GB" dirty="0">
                <a:latin typeface="Times" panose="02020603050405020304" pitchFamily="18" charset="0"/>
                <a:cs typeface="Times" panose="02020603050405020304" pitchFamily="18" charset="0"/>
              </a:rPr>
              <a:t>, </a:t>
            </a:r>
            <a:r>
              <a:rPr lang="en-GB" dirty="0" err="1">
                <a:latin typeface="Times" panose="02020603050405020304" pitchFamily="18" charset="0"/>
                <a:cs typeface="Times" panose="02020603050405020304" pitchFamily="18" charset="0"/>
              </a:rPr>
              <a:t>Hüseyinoğlu</a:t>
            </a:r>
            <a:r>
              <a:rPr lang="en-GB" dirty="0">
                <a:latin typeface="Times" panose="02020603050405020304" pitchFamily="18" charset="0"/>
                <a:cs typeface="Times" panose="02020603050405020304" pitchFamily="18" charset="0"/>
              </a:rPr>
              <a:t>, &amp; </a:t>
            </a:r>
            <a:r>
              <a:rPr lang="en-GB" dirty="0" err="1">
                <a:latin typeface="Times" panose="02020603050405020304" pitchFamily="18" charset="0"/>
                <a:cs typeface="Times" panose="02020603050405020304" pitchFamily="18" charset="0"/>
              </a:rPr>
              <a:t>Börühan</a:t>
            </a:r>
            <a:r>
              <a:rPr lang="en-GB" dirty="0">
                <a:latin typeface="Times" panose="02020603050405020304" pitchFamily="18" charset="0"/>
                <a:cs typeface="Times" panose="02020603050405020304" pitchFamily="18" charset="0"/>
              </a:rPr>
              <a:t>, 2020). </a:t>
            </a:r>
          </a:p>
          <a:p>
            <a:pPr algn="just"/>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The inclusion of online and offline channels has resulted in the </a:t>
            </a:r>
            <a:r>
              <a:rPr lang="en-US" b="1" dirty="0">
                <a:latin typeface="Times New Roman" panose="02020603050405020304" pitchFamily="18" charset="0"/>
                <a:cs typeface="Times New Roman" panose="02020603050405020304" pitchFamily="18" charset="0"/>
              </a:rPr>
              <a:t>expansion of customer touch points</a:t>
            </a:r>
            <a:r>
              <a:rPr lang="en-US" dirty="0">
                <a:latin typeface="Times New Roman" panose="02020603050405020304" pitchFamily="18" charset="0"/>
                <a:cs typeface="Times New Roman" panose="02020603050405020304" pitchFamily="18" charset="0"/>
              </a:rPr>
              <a:t>. Customers demand the freedom to choose from the available channels during the product purchase process based on their needs and purchase decision phase (</a:t>
            </a:r>
            <a:r>
              <a:rPr lang="en-US" dirty="0" err="1">
                <a:latin typeface="Times New Roman" panose="02020603050405020304" pitchFamily="18" charset="0"/>
                <a:cs typeface="Times New Roman" panose="02020603050405020304" pitchFamily="18" charset="0"/>
              </a:rPr>
              <a:t>Peltola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Vainio</a:t>
            </a:r>
            <a:r>
              <a:rPr lang="en-US" dirty="0">
                <a:latin typeface="Times New Roman" panose="02020603050405020304" pitchFamily="18" charset="0"/>
                <a:cs typeface="Times New Roman" panose="02020603050405020304" pitchFamily="18" charset="0"/>
              </a:rPr>
              <a:t>, &amp; </a:t>
            </a:r>
            <a:r>
              <a:rPr lang="en-US" dirty="0" err="1">
                <a:latin typeface="Times New Roman" panose="02020603050405020304" pitchFamily="18" charset="0"/>
                <a:cs typeface="Times New Roman" panose="02020603050405020304" pitchFamily="18" charset="0"/>
              </a:rPr>
              <a:t>Nieminen</a:t>
            </a:r>
            <a:r>
              <a:rPr lang="en-US" dirty="0">
                <a:latin typeface="Times New Roman" panose="02020603050405020304" pitchFamily="18" charset="0"/>
                <a:cs typeface="Times New Roman" panose="02020603050405020304" pitchFamily="18" charset="0"/>
              </a:rPr>
              <a:t>, 2015).</a:t>
            </a:r>
          </a:p>
          <a:p>
            <a:pPr algn="just"/>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Three dimensions of </a:t>
            </a:r>
            <a:r>
              <a:rPr lang="en-US" b="1" dirty="0" err="1">
                <a:latin typeface="Times New Roman" panose="02020603050405020304" pitchFamily="18" charset="0"/>
                <a:cs typeface="Times New Roman" panose="02020603050405020304" pitchFamily="18" charset="0"/>
              </a:rPr>
              <a:t>omni</a:t>
            </a:r>
            <a:r>
              <a:rPr lang="en-US" b="1" dirty="0">
                <a:latin typeface="Times New Roman" panose="02020603050405020304" pitchFamily="18" charset="0"/>
                <a:cs typeface="Times New Roman" panose="02020603050405020304" pitchFamily="18" charset="0"/>
              </a:rPr>
              <a:t>-channel seamless interaction</a:t>
            </a:r>
            <a:r>
              <a:rPr lang="en-US" dirty="0">
                <a:latin typeface="Times New Roman" panose="02020603050405020304" pitchFamily="18" charset="0"/>
                <a:cs typeface="Times New Roman" panose="02020603050405020304" pitchFamily="18" charset="0"/>
              </a:rPr>
              <a:t>: consistency, freedom in channel selection, and synchronization across channels are found to be significant determinants of this particular construct (Rodríguez-</a:t>
            </a:r>
            <a:r>
              <a:rPr lang="en-US" dirty="0" err="1">
                <a:latin typeface="Times New Roman" panose="02020603050405020304" pitchFamily="18" charset="0"/>
                <a:cs typeface="Times New Roman" panose="02020603050405020304" pitchFamily="18" charset="0"/>
              </a:rPr>
              <a:t>Torrico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Trabold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Apadula</a:t>
            </a:r>
            <a:r>
              <a:rPr lang="en-US" dirty="0">
                <a:latin typeface="Times New Roman" panose="02020603050405020304" pitchFamily="18" charset="0"/>
                <a:cs typeface="Times New Roman" panose="02020603050405020304" pitchFamily="18" charset="0"/>
              </a:rPr>
              <a:t>, San-Martín &amp; San José </a:t>
            </a:r>
            <a:r>
              <a:rPr lang="en-US" dirty="0" err="1">
                <a:latin typeface="Times New Roman" panose="02020603050405020304" pitchFamily="18" charset="0"/>
                <a:cs typeface="Times New Roman" panose="02020603050405020304" pitchFamily="18" charset="0"/>
              </a:rPr>
              <a:t>Cabezudo</a:t>
            </a:r>
            <a:r>
              <a:rPr lang="en-US" dirty="0">
                <a:latin typeface="Times New Roman" panose="02020603050405020304" pitchFamily="18" charset="0"/>
                <a:cs typeface="Times New Roman" panose="02020603050405020304" pitchFamily="18" charset="0"/>
              </a:rPr>
              <a:t>, 2020).</a:t>
            </a:r>
          </a:p>
        </p:txBody>
      </p:sp>
    </p:spTree>
    <p:extLst>
      <p:ext uri="{BB962C8B-B14F-4D97-AF65-F5344CB8AC3E}">
        <p14:creationId xmlns:p14="http://schemas.microsoft.com/office/powerpoint/2010/main" val="18372837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420" y="187704"/>
            <a:ext cx="12010030" cy="999651"/>
          </a:xfrm>
        </p:spPr>
        <p:txBody>
          <a:bodyPr>
            <a:normAutofit/>
          </a:bodyPr>
          <a:lstStyle/>
          <a:p>
            <a:pPr algn="ctr"/>
            <a:r>
              <a:rPr lang="en-US" sz="4000" b="1" dirty="0">
                <a:latin typeface="Times New Roman" panose="02020603050405020304" pitchFamily="18" charset="0"/>
                <a:cs typeface="Times New Roman" panose="02020603050405020304" pitchFamily="18" charset="0"/>
              </a:rPr>
              <a:t>ASSESSMENT OF MEASUREMENT MODEL</a:t>
            </a:r>
          </a:p>
        </p:txBody>
      </p:sp>
      <p:sp>
        <p:nvSpPr>
          <p:cNvPr id="3" name="Content Placeholder 2"/>
          <p:cNvSpPr>
            <a:spLocks noGrp="1"/>
          </p:cNvSpPr>
          <p:nvPr>
            <p:ph idx="1"/>
          </p:nvPr>
        </p:nvSpPr>
        <p:spPr>
          <a:xfrm>
            <a:off x="674427" y="1375249"/>
            <a:ext cx="10515600" cy="4351338"/>
          </a:xfrm>
        </p:spPr>
        <p:txBody>
          <a:bodyPr/>
          <a:lstStyle/>
          <a:p>
            <a:pPr algn="just"/>
            <a:r>
              <a:rPr lang="en-US" dirty="0" err="1">
                <a:latin typeface="Times New Roman" panose="02020603050405020304" pitchFamily="18" charset="0"/>
                <a:cs typeface="Times New Roman" panose="02020603050405020304" pitchFamily="18" charset="0"/>
              </a:rPr>
              <a:t>Fornell</a:t>
            </a:r>
            <a:r>
              <a:rPr lang="en-US" dirty="0">
                <a:latin typeface="Times New Roman" panose="02020603050405020304" pitchFamily="18" charset="0"/>
                <a:cs typeface="Times New Roman" panose="02020603050405020304" pitchFamily="18" charset="0"/>
              </a:rPr>
              <a:t> and </a:t>
            </a:r>
            <a:r>
              <a:rPr lang="en-US" dirty="0" err="1">
                <a:latin typeface="Times New Roman" panose="02020603050405020304" pitchFamily="18" charset="0"/>
                <a:cs typeface="Times New Roman" panose="02020603050405020304" pitchFamily="18" charset="0"/>
              </a:rPr>
              <a:t>Larcker</a:t>
            </a:r>
            <a:r>
              <a:rPr lang="en-US" dirty="0">
                <a:latin typeface="Times New Roman" panose="02020603050405020304" pitchFamily="18" charset="0"/>
                <a:cs typeface="Times New Roman" panose="02020603050405020304" pitchFamily="18" charset="0"/>
              </a:rPr>
              <a:t> (1981) criterion</a:t>
            </a:r>
          </a:p>
          <a:p>
            <a:pPr algn="just"/>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If AVE (average variance extracted) is 0.5 or above, the constructs are believed to have acceptable construct validity.</a:t>
            </a:r>
          </a:p>
          <a:p>
            <a:pPr algn="just"/>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The structural model was estimated by running the PLS-SEM algorithm.</a:t>
            </a:r>
          </a:p>
        </p:txBody>
      </p:sp>
    </p:spTree>
    <p:extLst>
      <p:ext uri="{BB962C8B-B14F-4D97-AF65-F5344CB8AC3E}">
        <p14:creationId xmlns:p14="http://schemas.microsoft.com/office/powerpoint/2010/main" val="20707903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3238"/>
            <a:ext cx="10515600" cy="1325563"/>
          </a:xfrm>
        </p:spPr>
        <p:txBody>
          <a:bodyPr>
            <a:normAutofit/>
          </a:bodyPr>
          <a:lstStyle/>
          <a:p>
            <a:pPr algn="ctr"/>
            <a:r>
              <a:rPr lang="en-US" sz="4000" b="1" dirty="0">
                <a:latin typeface="Times New Roman" panose="02020603050405020304" pitchFamily="18" charset="0"/>
                <a:cs typeface="Times New Roman" panose="02020603050405020304" pitchFamily="18" charset="0"/>
              </a:rPr>
              <a:t>ASSESSMENT OF MEASUREMENT MODEL</a:t>
            </a:r>
          </a:p>
        </p:txBody>
      </p:sp>
      <p:sp>
        <p:nvSpPr>
          <p:cNvPr id="3" name="Content Placeholder 2"/>
          <p:cNvSpPr>
            <a:spLocks noGrp="1"/>
          </p:cNvSpPr>
          <p:nvPr>
            <p:ph idx="1"/>
          </p:nvPr>
        </p:nvSpPr>
        <p:spPr>
          <a:xfrm>
            <a:off x="838200" y="1608801"/>
            <a:ext cx="10515600" cy="4351338"/>
          </a:xfrm>
        </p:spPr>
        <p:txBody>
          <a:bodyPr/>
          <a:lstStyle/>
          <a:p>
            <a:pPr algn="just"/>
            <a:r>
              <a:rPr lang="en-US" dirty="0">
                <a:latin typeface="Times New Roman" panose="02020603050405020304" pitchFamily="18" charset="0"/>
                <a:cs typeface="Times New Roman" panose="02020603050405020304" pitchFamily="18" charset="0"/>
              </a:rPr>
              <a:t>The resultant value of CV (convergent validity) ensures that all the items of measurement represent the same underlying construct.</a:t>
            </a:r>
          </a:p>
          <a:p>
            <a:pPr algn="just"/>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The loadings of the indicators should be above 0.6 as per the criterion suggested by Chin, Gopal, and Salisbury (1997) and </a:t>
            </a:r>
            <a:r>
              <a:rPr lang="en-US" dirty="0" err="1">
                <a:latin typeface="Times New Roman" panose="02020603050405020304" pitchFamily="18" charset="0"/>
                <a:cs typeface="Times New Roman" panose="02020603050405020304" pitchFamily="18" charset="0"/>
              </a:rPr>
              <a:t>Gholami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Sulaiman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Ramayah</a:t>
            </a:r>
            <a:r>
              <a:rPr lang="en-US" dirty="0">
                <a:latin typeface="Times New Roman" panose="02020603050405020304" pitchFamily="18" charset="0"/>
                <a:cs typeface="Times New Roman" panose="02020603050405020304" pitchFamily="18" charset="0"/>
              </a:rPr>
              <a:t> and </a:t>
            </a:r>
            <a:r>
              <a:rPr lang="en-US" dirty="0" err="1">
                <a:latin typeface="Times New Roman" panose="02020603050405020304" pitchFamily="18" charset="0"/>
                <a:cs typeface="Times New Roman" panose="02020603050405020304" pitchFamily="18" charset="0"/>
              </a:rPr>
              <a:t>Molla</a:t>
            </a:r>
            <a:r>
              <a:rPr lang="en-US" dirty="0">
                <a:latin typeface="Times New Roman" panose="02020603050405020304" pitchFamily="18" charset="0"/>
                <a:cs typeface="Times New Roman" panose="02020603050405020304" pitchFamily="18" charset="0"/>
              </a:rPr>
              <a:t> (2013).</a:t>
            </a:r>
          </a:p>
          <a:p>
            <a:pPr algn="just"/>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In addition, the value of AVE should be above 0.5, and CR should be above 0.7.</a:t>
            </a:r>
          </a:p>
        </p:txBody>
      </p:sp>
    </p:spTree>
    <p:extLst>
      <p:ext uri="{BB962C8B-B14F-4D97-AF65-F5344CB8AC3E}">
        <p14:creationId xmlns:p14="http://schemas.microsoft.com/office/powerpoint/2010/main" val="27280946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8195" y="0"/>
            <a:ext cx="10515600" cy="714588"/>
          </a:xfrm>
        </p:spPr>
        <p:txBody>
          <a:bodyPr/>
          <a:lstStyle/>
          <a:p>
            <a:pPr algn="ctr"/>
            <a:r>
              <a:rPr lang="en-US" b="1" dirty="0">
                <a:latin typeface="Times New Roman" panose="02020603050405020304" pitchFamily="18" charset="0"/>
                <a:cs typeface="Times New Roman" panose="02020603050405020304" pitchFamily="18" charset="0"/>
              </a:rPr>
              <a:t>DATA ANALYSIS AND FINDINGS</a:t>
            </a:r>
          </a:p>
        </p:txBody>
      </p:sp>
      <p:sp>
        <p:nvSpPr>
          <p:cNvPr id="3" name="Content Placeholder 2"/>
          <p:cNvSpPr>
            <a:spLocks noGrp="1"/>
          </p:cNvSpPr>
          <p:nvPr>
            <p:ph idx="1"/>
          </p:nvPr>
        </p:nvSpPr>
        <p:spPr>
          <a:xfrm>
            <a:off x="458195" y="914543"/>
            <a:ext cx="10515600" cy="1777383"/>
          </a:xfrm>
        </p:spPr>
        <p:txBody>
          <a:bodyPr/>
          <a:lstStyle/>
          <a:p>
            <a:pPr marL="0" indent="0">
              <a:buNone/>
            </a:pPr>
            <a:r>
              <a:rPr lang="en-US" b="1" dirty="0">
                <a:latin typeface="Times New Roman" panose="02020603050405020304" pitchFamily="18" charset="0"/>
                <a:cs typeface="Times New Roman" panose="02020603050405020304" pitchFamily="18" charset="0"/>
              </a:rPr>
              <a:t>Preliminary Analysis</a:t>
            </a:r>
          </a:p>
          <a:p>
            <a:pPr lvl="2"/>
            <a:r>
              <a:rPr lang="en-US" sz="1800" dirty="0">
                <a:latin typeface="Times New Roman" panose="02020603050405020304" pitchFamily="18" charset="0"/>
                <a:cs typeface="Times New Roman" panose="02020603050405020304" pitchFamily="18" charset="0"/>
              </a:rPr>
              <a:t>Missing Values Analysis</a:t>
            </a:r>
          </a:p>
          <a:p>
            <a:pPr lvl="2"/>
            <a:r>
              <a:rPr lang="en-US" sz="1800" dirty="0">
                <a:latin typeface="Times New Roman" panose="02020603050405020304" pitchFamily="18" charset="0"/>
                <a:cs typeface="Times New Roman" panose="02020603050405020304" pitchFamily="18" charset="0"/>
              </a:rPr>
              <a:t>Outliers Assessment (12 outliers were found)</a:t>
            </a:r>
          </a:p>
          <a:p>
            <a:pPr lvl="2"/>
            <a:r>
              <a:rPr lang="en-US" sz="1800" dirty="0">
                <a:latin typeface="Times New Roman" panose="02020603050405020304" pitchFamily="18" charset="0"/>
                <a:cs typeface="Times New Roman" panose="02020603050405020304" pitchFamily="18" charset="0"/>
              </a:rPr>
              <a:t>Data Normality Assessment</a:t>
            </a:r>
          </a:p>
          <a:p>
            <a:pPr lvl="2"/>
            <a:r>
              <a:rPr lang="en-US" sz="1800" dirty="0">
                <a:latin typeface="Times New Roman" panose="02020603050405020304" pitchFamily="18" charset="0"/>
                <a:cs typeface="Times New Roman" panose="02020603050405020304" pitchFamily="18" charset="0"/>
              </a:rPr>
              <a:t>Multicollinearity Analysis</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r="13280"/>
          <a:stretch/>
        </p:blipFill>
        <p:spPr>
          <a:xfrm>
            <a:off x="5882185" y="1572810"/>
            <a:ext cx="5827594" cy="4827990"/>
          </a:xfrm>
          <a:prstGeom prst="rect">
            <a:avLst/>
          </a:prstGeom>
        </p:spPr>
      </p:pic>
      <p:graphicFrame>
        <p:nvGraphicFramePr>
          <p:cNvPr id="5" name="Table 4"/>
          <p:cNvGraphicFramePr>
            <a:graphicFrameLocks noGrp="1"/>
          </p:cNvGraphicFramePr>
          <p:nvPr>
            <p:extLst>
              <p:ext uri="{D42A27DB-BD31-4B8C-83A1-F6EECF244321}">
                <p14:modId xmlns:p14="http://schemas.microsoft.com/office/powerpoint/2010/main" val="59653995"/>
              </p:ext>
            </p:extLst>
          </p:nvPr>
        </p:nvGraphicFramePr>
        <p:xfrm>
          <a:off x="458195" y="3242463"/>
          <a:ext cx="4939175" cy="2468880"/>
        </p:xfrm>
        <a:graphic>
          <a:graphicData uri="http://schemas.openxmlformats.org/drawingml/2006/table">
            <a:tbl>
              <a:tblPr firstRow="1" firstCol="1" bandRow="1">
                <a:tableStyleId>{5C22544A-7EE6-4342-B048-85BDC9FD1C3A}</a:tableStyleId>
              </a:tblPr>
              <a:tblGrid>
                <a:gridCol w="162560">
                  <a:extLst>
                    <a:ext uri="{9D8B030D-6E8A-4147-A177-3AD203B41FA5}">
                      <a16:colId xmlns:a16="http://schemas.microsoft.com/office/drawing/2014/main" val="3542435788"/>
                    </a:ext>
                  </a:extLst>
                </a:gridCol>
                <a:gridCol w="938738">
                  <a:extLst>
                    <a:ext uri="{9D8B030D-6E8A-4147-A177-3AD203B41FA5}">
                      <a16:colId xmlns:a16="http://schemas.microsoft.com/office/drawing/2014/main" val="4045832084"/>
                    </a:ext>
                  </a:extLst>
                </a:gridCol>
                <a:gridCol w="1757533">
                  <a:extLst>
                    <a:ext uri="{9D8B030D-6E8A-4147-A177-3AD203B41FA5}">
                      <a16:colId xmlns:a16="http://schemas.microsoft.com/office/drawing/2014/main" val="2895974838"/>
                    </a:ext>
                  </a:extLst>
                </a:gridCol>
                <a:gridCol w="2080344">
                  <a:extLst>
                    <a:ext uri="{9D8B030D-6E8A-4147-A177-3AD203B41FA5}">
                      <a16:colId xmlns:a16="http://schemas.microsoft.com/office/drawing/2014/main" val="1086093658"/>
                    </a:ext>
                  </a:extLst>
                </a:gridCol>
              </a:tblGrid>
              <a:tr h="336550">
                <a:tc rowSpan="2" gridSpan="2">
                  <a:txBody>
                    <a:bodyPr/>
                    <a:lstStyle/>
                    <a:p>
                      <a:pPr marL="38100" marR="38100" algn="just">
                        <a:lnSpc>
                          <a:spcPct val="150000"/>
                        </a:lnSpc>
                        <a:spcBef>
                          <a:spcPts val="0"/>
                        </a:spcBef>
                        <a:spcAft>
                          <a:spcPts val="0"/>
                        </a:spcAft>
                      </a:pPr>
                      <a:r>
                        <a:rPr lang="en-GB" sz="1800">
                          <a:effectLst/>
                          <a:latin typeface="Times New Roman" panose="02020603050405020304" pitchFamily="18" charset="0"/>
                          <a:cs typeface="Times New Roman" panose="02020603050405020304" pitchFamily="18" charset="0"/>
                        </a:rPr>
                        <a:t> </a:t>
                      </a:r>
                      <a:endParaRPr lang="en-GB" sz="18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tc>
                <a:tc rowSpan="2" hMerge="1">
                  <a:txBody>
                    <a:bodyPr/>
                    <a:lstStyle/>
                    <a:p>
                      <a:endParaRPr lang="en-GB"/>
                    </a:p>
                  </a:txBody>
                  <a:tcPr/>
                </a:tc>
                <a:tc gridSpan="2">
                  <a:txBody>
                    <a:bodyPr/>
                    <a:lstStyle/>
                    <a:p>
                      <a:pPr marL="38100" marR="38100" algn="ctr">
                        <a:lnSpc>
                          <a:spcPct val="150000"/>
                        </a:lnSpc>
                        <a:spcBef>
                          <a:spcPts val="0"/>
                        </a:spcBef>
                        <a:spcAft>
                          <a:spcPts val="0"/>
                        </a:spcAft>
                      </a:pPr>
                      <a:r>
                        <a:rPr lang="en-GB" sz="1800" dirty="0">
                          <a:solidFill>
                            <a:schemeClr val="tx1"/>
                          </a:solidFill>
                          <a:effectLst/>
                          <a:latin typeface="Times New Roman" panose="02020603050405020304" pitchFamily="18" charset="0"/>
                          <a:cs typeface="Times New Roman" panose="02020603050405020304" pitchFamily="18" charset="0"/>
                        </a:rPr>
                        <a:t>Collinearity Statistics</a:t>
                      </a:r>
                      <a:endParaRPr lang="en-GB" sz="1800"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tc>
                <a:tc hMerge="1">
                  <a:txBody>
                    <a:bodyPr/>
                    <a:lstStyle/>
                    <a:p>
                      <a:endParaRPr lang="en-GB"/>
                    </a:p>
                  </a:txBody>
                  <a:tcPr/>
                </a:tc>
                <a:extLst>
                  <a:ext uri="{0D108BD9-81ED-4DB2-BD59-A6C34878D82A}">
                    <a16:rowId xmlns:a16="http://schemas.microsoft.com/office/drawing/2014/main" val="90904738"/>
                  </a:ext>
                </a:extLst>
              </a:tr>
              <a:tr h="327025">
                <a:tc gridSpan="2" vMerge="1">
                  <a:txBody>
                    <a:bodyPr/>
                    <a:lstStyle/>
                    <a:p>
                      <a:endParaRPr lang="en-GB"/>
                    </a:p>
                  </a:txBody>
                  <a:tcPr/>
                </a:tc>
                <a:tc hMerge="1" vMerge="1">
                  <a:txBody>
                    <a:bodyPr/>
                    <a:lstStyle/>
                    <a:p>
                      <a:endParaRPr lang="en-GB"/>
                    </a:p>
                  </a:txBody>
                  <a:tcPr/>
                </a:tc>
                <a:tc>
                  <a:txBody>
                    <a:bodyPr/>
                    <a:lstStyle/>
                    <a:p>
                      <a:pPr marL="38100" marR="38100" algn="ctr">
                        <a:lnSpc>
                          <a:spcPct val="150000"/>
                        </a:lnSpc>
                        <a:spcBef>
                          <a:spcPts val="0"/>
                        </a:spcBef>
                        <a:spcAft>
                          <a:spcPts val="0"/>
                        </a:spcAft>
                      </a:pPr>
                      <a:r>
                        <a:rPr lang="en-GB" sz="1800" b="1">
                          <a:effectLst/>
                          <a:latin typeface="Times New Roman" panose="02020603050405020304" pitchFamily="18" charset="0"/>
                          <a:cs typeface="Times New Roman" panose="02020603050405020304" pitchFamily="18" charset="0"/>
                        </a:rPr>
                        <a:t>Tolerance</a:t>
                      </a:r>
                      <a:endParaRPr lang="en-GB" sz="1800" b="1">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tc>
                <a:tc>
                  <a:txBody>
                    <a:bodyPr/>
                    <a:lstStyle/>
                    <a:p>
                      <a:pPr marL="38100" marR="38100" algn="ctr">
                        <a:lnSpc>
                          <a:spcPct val="150000"/>
                        </a:lnSpc>
                        <a:spcBef>
                          <a:spcPts val="0"/>
                        </a:spcBef>
                        <a:spcAft>
                          <a:spcPts val="0"/>
                        </a:spcAft>
                      </a:pPr>
                      <a:r>
                        <a:rPr lang="en-GB" sz="1800" b="1" dirty="0">
                          <a:effectLst/>
                          <a:latin typeface="Times New Roman" panose="02020603050405020304" pitchFamily="18" charset="0"/>
                          <a:cs typeface="Times New Roman" panose="02020603050405020304" pitchFamily="18" charset="0"/>
                        </a:rPr>
                        <a:t>VIF</a:t>
                      </a:r>
                      <a:endParaRPr lang="en-GB" sz="1800" b="1"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00880555"/>
                  </a:ext>
                </a:extLst>
              </a:tr>
              <a:tr h="336550">
                <a:tc rowSpan="4">
                  <a:txBody>
                    <a:bodyPr/>
                    <a:lstStyle/>
                    <a:p>
                      <a:pPr marL="0" marR="0" algn="just">
                        <a:lnSpc>
                          <a:spcPct val="150000"/>
                        </a:lnSpc>
                        <a:spcBef>
                          <a:spcPts val="0"/>
                        </a:spcBef>
                        <a:spcAft>
                          <a:spcPts val="0"/>
                        </a:spcAft>
                      </a:pPr>
                      <a:r>
                        <a:rPr lang="en-GB" sz="1800">
                          <a:effectLst/>
                          <a:latin typeface="Times New Roman" panose="02020603050405020304" pitchFamily="18" charset="0"/>
                          <a:cs typeface="Times New Roman" panose="02020603050405020304" pitchFamily="18" charset="0"/>
                        </a:rPr>
                        <a:t> </a:t>
                      </a:r>
                      <a:endParaRPr lang="en-GB" sz="18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tc>
                <a:tc>
                  <a:txBody>
                    <a:bodyPr/>
                    <a:lstStyle/>
                    <a:p>
                      <a:pPr marL="38100" marR="38100" algn="just">
                        <a:lnSpc>
                          <a:spcPct val="150000"/>
                        </a:lnSpc>
                        <a:spcBef>
                          <a:spcPts val="0"/>
                        </a:spcBef>
                        <a:spcAft>
                          <a:spcPts val="0"/>
                        </a:spcAft>
                      </a:pPr>
                      <a:r>
                        <a:rPr lang="en-GB" sz="1800" dirty="0">
                          <a:effectLst/>
                          <a:latin typeface="Times New Roman" panose="02020603050405020304" pitchFamily="18" charset="0"/>
                          <a:cs typeface="Times New Roman" panose="02020603050405020304" pitchFamily="18" charset="0"/>
                        </a:rPr>
                        <a:t>SOI</a:t>
                      </a:r>
                      <a:endParaRPr lang="en-GB" sz="18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tc>
                <a:tc>
                  <a:txBody>
                    <a:bodyPr/>
                    <a:lstStyle/>
                    <a:p>
                      <a:pPr marL="38100" marR="38100" algn="r">
                        <a:lnSpc>
                          <a:spcPct val="150000"/>
                        </a:lnSpc>
                        <a:spcBef>
                          <a:spcPts val="0"/>
                        </a:spcBef>
                        <a:spcAft>
                          <a:spcPts val="0"/>
                        </a:spcAft>
                      </a:pPr>
                      <a:r>
                        <a:rPr lang="en-GB" sz="1800" dirty="0">
                          <a:effectLst/>
                          <a:latin typeface="Times New Roman" panose="02020603050405020304" pitchFamily="18" charset="0"/>
                          <a:cs typeface="Times New Roman" panose="02020603050405020304" pitchFamily="18" charset="0"/>
                        </a:rPr>
                        <a:t>.666</a:t>
                      </a:r>
                      <a:endParaRPr lang="en-GB" sz="18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tc>
                <a:tc>
                  <a:txBody>
                    <a:bodyPr/>
                    <a:lstStyle/>
                    <a:p>
                      <a:pPr marL="38100" marR="38100" algn="r">
                        <a:lnSpc>
                          <a:spcPct val="150000"/>
                        </a:lnSpc>
                        <a:spcBef>
                          <a:spcPts val="0"/>
                        </a:spcBef>
                        <a:spcAft>
                          <a:spcPts val="0"/>
                        </a:spcAft>
                      </a:pPr>
                      <a:r>
                        <a:rPr lang="en-GB" sz="1800">
                          <a:effectLst/>
                          <a:latin typeface="Times New Roman" panose="02020603050405020304" pitchFamily="18" charset="0"/>
                          <a:cs typeface="Times New Roman" panose="02020603050405020304" pitchFamily="18" charset="0"/>
                        </a:rPr>
                        <a:t>1.501</a:t>
                      </a:r>
                      <a:endParaRPr lang="en-GB" sz="18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86677529"/>
                  </a:ext>
                </a:extLst>
              </a:tr>
              <a:tr h="327025">
                <a:tc vMerge="1">
                  <a:txBody>
                    <a:bodyPr/>
                    <a:lstStyle/>
                    <a:p>
                      <a:endParaRPr lang="en-GB"/>
                    </a:p>
                  </a:txBody>
                  <a:tcPr/>
                </a:tc>
                <a:tc>
                  <a:txBody>
                    <a:bodyPr/>
                    <a:lstStyle/>
                    <a:p>
                      <a:pPr marL="38100" marR="38100" algn="just">
                        <a:lnSpc>
                          <a:spcPct val="150000"/>
                        </a:lnSpc>
                        <a:spcBef>
                          <a:spcPts val="0"/>
                        </a:spcBef>
                        <a:spcAft>
                          <a:spcPts val="0"/>
                        </a:spcAft>
                      </a:pPr>
                      <a:r>
                        <a:rPr lang="en-GB" sz="1800">
                          <a:effectLst/>
                          <a:latin typeface="Times New Roman" panose="02020603050405020304" pitchFamily="18" charset="0"/>
                          <a:cs typeface="Times New Roman" panose="02020603050405020304" pitchFamily="18" charset="0"/>
                        </a:rPr>
                        <a:t>Syn</a:t>
                      </a:r>
                      <a:endParaRPr lang="en-GB" sz="18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tc>
                <a:tc>
                  <a:txBody>
                    <a:bodyPr/>
                    <a:lstStyle/>
                    <a:p>
                      <a:pPr marL="38100" marR="38100" algn="r">
                        <a:lnSpc>
                          <a:spcPct val="150000"/>
                        </a:lnSpc>
                        <a:spcBef>
                          <a:spcPts val="0"/>
                        </a:spcBef>
                        <a:spcAft>
                          <a:spcPts val="0"/>
                        </a:spcAft>
                      </a:pPr>
                      <a:r>
                        <a:rPr lang="en-GB" sz="1800">
                          <a:effectLst/>
                          <a:latin typeface="Times New Roman" panose="02020603050405020304" pitchFamily="18" charset="0"/>
                          <a:cs typeface="Times New Roman" panose="02020603050405020304" pitchFamily="18" charset="0"/>
                        </a:rPr>
                        <a:t>.543</a:t>
                      </a:r>
                      <a:endParaRPr lang="en-GB" sz="18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tc>
                <a:tc>
                  <a:txBody>
                    <a:bodyPr/>
                    <a:lstStyle/>
                    <a:p>
                      <a:pPr marL="38100" marR="38100" algn="r">
                        <a:lnSpc>
                          <a:spcPct val="150000"/>
                        </a:lnSpc>
                        <a:spcBef>
                          <a:spcPts val="0"/>
                        </a:spcBef>
                        <a:spcAft>
                          <a:spcPts val="0"/>
                        </a:spcAft>
                      </a:pPr>
                      <a:r>
                        <a:rPr lang="en-GB" sz="1800">
                          <a:effectLst/>
                          <a:latin typeface="Times New Roman" panose="02020603050405020304" pitchFamily="18" charset="0"/>
                          <a:cs typeface="Times New Roman" panose="02020603050405020304" pitchFamily="18" charset="0"/>
                        </a:rPr>
                        <a:t>1.842</a:t>
                      </a:r>
                      <a:endParaRPr lang="en-GB" sz="18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85899949"/>
                  </a:ext>
                </a:extLst>
              </a:tr>
              <a:tr h="327025">
                <a:tc vMerge="1">
                  <a:txBody>
                    <a:bodyPr/>
                    <a:lstStyle/>
                    <a:p>
                      <a:endParaRPr lang="en-GB"/>
                    </a:p>
                  </a:txBody>
                  <a:tcPr/>
                </a:tc>
                <a:tc>
                  <a:txBody>
                    <a:bodyPr/>
                    <a:lstStyle/>
                    <a:p>
                      <a:pPr marL="38100" marR="38100" algn="just">
                        <a:lnSpc>
                          <a:spcPct val="150000"/>
                        </a:lnSpc>
                        <a:spcBef>
                          <a:spcPts val="0"/>
                        </a:spcBef>
                        <a:spcAft>
                          <a:spcPts val="0"/>
                        </a:spcAft>
                      </a:pPr>
                      <a:r>
                        <a:rPr lang="en-GB" sz="1800">
                          <a:effectLst/>
                          <a:latin typeface="Times New Roman" panose="02020603050405020304" pitchFamily="18" charset="0"/>
                          <a:cs typeface="Times New Roman" panose="02020603050405020304" pitchFamily="18" charset="0"/>
                        </a:rPr>
                        <a:t>C</a:t>
                      </a:r>
                      <a:endParaRPr lang="en-GB" sz="18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tc>
                <a:tc>
                  <a:txBody>
                    <a:bodyPr/>
                    <a:lstStyle/>
                    <a:p>
                      <a:pPr marL="38100" marR="38100" algn="r">
                        <a:lnSpc>
                          <a:spcPct val="150000"/>
                        </a:lnSpc>
                        <a:spcBef>
                          <a:spcPts val="0"/>
                        </a:spcBef>
                        <a:spcAft>
                          <a:spcPts val="0"/>
                        </a:spcAft>
                      </a:pPr>
                      <a:r>
                        <a:rPr lang="en-GB" sz="1800">
                          <a:effectLst/>
                          <a:latin typeface="Times New Roman" panose="02020603050405020304" pitchFamily="18" charset="0"/>
                          <a:cs typeface="Times New Roman" panose="02020603050405020304" pitchFamily="18" charset="0"/>
                        </a:rPr>
                        <a:t>.430</a:t>
                      </a:r>
                      <a:endParaRPr lang="en-GB" sz="18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tc>
                <a:tc>
                  <a:txBody>
                    <a:bodyPr/>
                    <a:lstStyle/>
                    <a:p>
                      <a:pPr marL="38100" marR="38100" algn="r">
                        <a:lnSpc>
                          <a:spcPct val="150000"/>
                        </a:lnSpc>
                        <a:spcBef>
                          <a:spcPts val="0"/>
                        </a:spcBef>
                        <a:spcAft>
                          <a:spcPts val="0"/>
                        </a:spcAft>
                      </a:pPr>
                      <a:r>
                        <a:rPr lang="en-GB" sz="1800">
                          <a:effectLst/>
                          <a:latin typeface="Times New Roman" panose="02020603050405020304" pitchFamily="18" charset="0"/>
                          <a:cs typeface="Times New Roman" panose="02020603050405020304" pitchFamily="18" charset="0"/>
                        </a:rPr>
                        <a:t>2.325</a:t>
                      </a:r>
                      <a:endParaRPr lang="en-GB" sz="18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17485730"/>
                  </a:ext>
                </a:extLst>
              </a:tr>
              <a:tr h="327025">
                <a:tc vMerge="1">
                  <a:txBody>
                    <a:bodyPr/>
                    <a:lstStyle/>
                    <a:p>
                      <a:endParaRPr lang="en-GB"/>
                    </a:p>
                  </a:txBody>
                  <a:tcPr/>
                </a:tc>
                <a:tc>
                  <a:txBody>
                    <a:bodyPr/>
                    <a:lstStyle/>
                    <a:p>
                      <a:pPr marL="38100" marR="38100" algn="just">
                        <a:lnSpc>
                          <a:spcPct val="150000"/>
                        </a:lnSpc>
                        <a:spcBef>
                          <a:spcPts val="0"/>
                        </a:spcBef>
                        <a:spcAft>
                          <a:spcPts val="0"/>
                        </a:spcAft>
                      </a:pPr>
                      <a:r>
                        <a:rPr lang="en-GB" sz="1800">
                          <a:effectLst/>
                          <a:latin typeface="Times New Roman" panose="02020603050405020304" pitchFamily="18" charset="0"/>
                          <a:cs typeface="Times New Roman" panose="02020603050405020304" pitchFamily="18" charset="0"/>
                        </a:rPr>
                        <a:t>FiS</a:t>
                      </a:r>
                      <a:endParaRPr lang="en-GB" sz="18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tc>
                <a:tc>
                  <a:txBody>
                    <a:bodyPr/>
                    <a:lstStyle/>
                    <a:p>
                      <a:pPr marL="38100" marR="38100" algn="r">
                        <a:lnSpc>
                          <a:spcPct val="150000"/>
                        </a:lnSpc>
                        <a:spcBef>
                          <a:spcPts val="0"/>
                        </a:spcBef>
                        <a:spcAft>
                          <a:spcPts val="0"/>
                        </a:spcAft>
                      </a:pPr>
                      <a:r>
                        <a:rPr lang="en-GB" sz="1800">
                          <a:effectLst/>
                          <a:latin typeface="Times New Roman" panose="02020603050405020304" pitchFamily="18" charset="0"/>
                          <a:cs typeface="Times New Roman" panose="02020603050405020304" pitchFamily="18" charset="0"/>
                        </a:rPr>
                        <a:t>.439</a:t>
                      </a:r>
                      <a:endParaRPr lang="en-GB" sz="18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tc>
                <a:tc>
                  <a:txBody>
                    <a:bodyPr/>
                    <a:lstStyle/>
                    <a:p>
                      <a:pPr marL="38100" marR="38100" algn="r">
                        <a:lnSpc>
                          <a:spcPct val="150000"/>
                        </a:lnSpc>
                        <a:spcBef>
                          <a:spcPts val="0"/>
                        </a:spcBef>
                        <a:spcAft>
                          <a:spcPts val="0"/>
                        </a:spcAft>
                      </a:pPr>
                      <a:r>
                        <a:rPr lang="en-GB" sz="1800" dirty="0">
                          <a:effectLst/>
                          <a:latin typeface="Times New Roman" panose="02020603050405020304" pitchFamily="18" charset="0"/>
                          <a:cs typeface="Times New Roman" panose="02020603050405020304" pitchFamily="18" charset="0"/>
                        </a:rPr>
                        <a:t>2.275</a:t>
                      </a:r>
                      <a:endParaRPr lang="en-GB" sz="18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71084790"/>
                  </a:ext>
                </a:extLst>
              </a:tr>
            </a:tbl>
          </a:graphicData>
        </a:graphic>
      </p:graphicFrame>
    </p:spTree>
    <p:extLst>
      <p:ext uri="{BB962C8B-B14F-4D97-AF65-F5344CB8AC3E}">
        <p14:creationId xmlns:p14="http://schemas.microsoft.com/office/powerpoint/2010/main" val="39826602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9306" y="0"/>
            <a:ext cx="10024281" cy="713048"/>
          </a:xfrm>
        </p:spPr>
        <p:txBody>
          <a:bodyPr/>
          <a:lstStyle/>
          <a:p>
            <a:pPr algn="ctr"/>
            <a:r>
              <a:rPr lang="en-US" b="1" dirty="0">
                <a:latin typeface="Times New Roman" panose="02020603050405020304" pitchFamily="18" charset="0"/>
                <a:cs typeface="Times New Roman" panose="02020603050405020304" pitchFamily="18" charset="0"/>
              </a:rPr>
              <a:t>DATA ANALYSIS AND FINDINGS</a:t>
            </a:r>
          </a:p>
        </p:txBody>
      </p:sp>
      <p:sp>
        <p:nvSpPr>
          <p:cNvPr id="5" name="Rectangle 4"/>
          <p:cNvSpPr/>
          <p:nvPr/>
        </p:nvSpPr>
        <p:spPr>
          <a:xfrm rot="16200000">
            <a:off x="-3598461" y="2391324"/>
            <a:ext cx="8047629" cy="457754"/>
          </a:xfrm>
          <a:prstGeom prst="rect">
            <a:avLst/>
          </a:prstGeom>
        </p:spPr>
        <p:txBody>
          <a:bodyPr wrap="square">
            <a:spAutoFit/>
          </a:bodyPr>
          <a:lstStyle/>
          <a:p>
            <a:pPr>
              <a:lnSpc>
                <a:spcPct val="150000"/>
              </a:lnSpc>
            </a:pPr>
            <a:r>
              <a:rPr lang="en-GB" b="1" i="1" dirty="0">
                <a:solidFill>
                  <a:srgbClr val="000000"/>
                </a:solidFill>
                <a:latin typeface="Times New Roman" panose="02020603050405020304" pitchFamily="18" charset="0"/>
                <a:ea typeface="Times New Roman" panose="02020603050405020304" pitchFamily="18" charset="0"/>
              </a:rPr>
              <a:t>Loadings, Composite Reliability and Average Variance Extracted</a:t>
            </a:r>
            <a:endParaRPr lang="en-GB" sz="1100" b="1" i="1" dirty="0">
              <a:solidFill>
                <a:srgbClr val="1F497D"/>
              </a:solidFill>
              <a:latin typeface="Arial" panose="020B0604020202020204" pitchFamily="34" charset="0"/>
              <a:ea typeface="Arial" panose="020B0604020202020204" pitchFamily="34" charset="0"/>
            </a:endParaRPr>
          </a:p>
        </p:txBody>
      </p:sp>
      <p:sp>
        <p:nvSpPr>
          <p:cNvPr id="8" name="Rectangle 7"/>
          <p:cNvSpPr/>
          <p:nvPr/>
        </p:nvSpPr>
        <p:spPr>
          <a:xfrm>
            <a:off x="1043114" y="851512"/>
            <a:ext cx="8911590" cy="5654040"/>
          </a:xfrm>
          <a:prstGeom prst="rect">
            <a:avLst/>
          </a:prstGeom>
        </p:spPr>
        <p:txBody>
          <a:bodyPr wrap="square">
            <a:spAutoFit/>
          </a:bodyPr>
          <a:lstStyle/>
          <a:p>
            <a:pPr marL="0" marR="0">
              <a:spcBef>
                <a:spcPts val="0"/>
              </a:spcBef>
              <a:spcAft>
                <a:spcPts val="0"/>
              </a:spcAft>
            </a:pPr>
            <a:r>
              <a:rPr lang="en-US" sz="1300" b="1" kern="1200" dirty="0">
                <a:solidFill>
                  <a:srgbClr val="000000"/>
                </a:solidFill>
                <a:effectLst/>
                <a:latin typeface="Times New Roman" panose="02020603050405020304" pitchFamily="18" charset="0"/>
                <a:ea typeface="Times New Roman" panose="02020603050405020304" pitchFamily="18" charset="0"/>
              </a:rPr>
              <a:t>Latent Constructs and Items</a:t>
            </a:r>
            <a:r>
              <a:rPr lang="en-US" sz="1300" kern="1200" dirty="0">
                <a:solidFill>
                  <a:srgbClr val="000000"/>
                </a:solidFill>
                <a:effectLst/>
                <a:latin typeface="Times New Roman" panose="02020603050405020304" pitchFamily="18" charset="0"/>
                <a:ea typeface="Times New Roman" panose="02020603050405020304" pitchFamily="18" charset="0"/>
              </a:rPr>
              <a:t>       	</a:t>
            </a:r>
            <a:r>
              <a:rPr lang="en-US" sz="1300" b="1" kern="1200" dirty="0">
                <a:solidFill>
                  <a:srgbClr val="000000"/>
                </a:solidFill>
                <a:effectLst/>
                <a:latin typeface="Times New Roman" panose="02020603050405020304" pitchFamily="18" charset="0"/>
                <a:ea typeface="Times New Roman" panose="02020603050405020304" pitchFamily="18" charset="0"/>
              </a:rPr>
              <a:t>Loadings</a:t>
            </a:r>
            <a:r>
              <a:rPr lang="en-US" sz="1300" kern="1200" dirty="0">
                <a:solidFill>
                  <a:srgbClr val="000000"/>
                </a:solidFill>
                <a:effectLst/>
                <a:latin typeface="Times New Roman" panose="02020603050405020304" pitchFamily="18" charset="0"/>
                <a:ea typeface="Times New Roman" panose="02020603050405020304" pitchFamily="18" charset="0"/>
              </a:rPr>
              <a:t>    	</a:t>
            </a:r>
            <a:r>
              <a:rPr lang="en-US" sz="1300" b="1" kern="1200" dirty="0">
                <a:solidFill>
                  <a:srgbClr val="000000"/>
                </a:solidFill>
                <a:effectLst/>
                <a:latin typeface="Times New Roman" panose="02020603050405020304" pitchFamily="18" charset="0"/>
                <a:ea typeface="Times New Roman" panose="02020603050405020304" pitchFamily="18" charset="0"/>
              </a:rPr>
              <a:t>AVE                         CR</a:t>
            </a:r>
            <a:endParaRPr lang="en-GB" sz="12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300" b="1" kern="1200" dirty="0">
                <a:solidFill>
                  <a:srgbClr val="000000"/>
                </a:solidFill>
                <a:effectLst/>
                <a:latin typeface="Times New Roman" panose="02020603050405020304" pitchFamily="18" charset="0"/>
                <a:ea typeface="Times New Roman" panose="02020603050405020304" pitchFamily="18" charset="0"/>
              </a:rPr>
              <a:t>Consistency</a:t>
            </a:r>
            <a:endParaRPr lang="en-GB" sz="12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300" kern="1200" dirty="0">
                <a:solidFill>
                  <a:srgbClr val="000000"/>
                </a:solidFill>
                <a:effectLst/>
                <a:latin typeface="Times New Roman" panose="02020603050405020304" pitchFamily="18" charset="0"/>
                <a:ea typeface="Times New Roman" panose="02020603050405020304" pitchFamily="18" charset="0"/>
              </a:rPr>
              <a:t>C1   	                                         0.792                                               	</a:t>
            </a:r>
            <a:endParaRPr lang="en-GB" sz="12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300" kern="1200" dirty="0">
                <a:solidFill>
                  <a:srgbClr val="000000"/>
                </a:solidFill>
                <a:effectLst/>
                <a:latin typeface="Times New Roman" panose="02020603050405020304" pitchFamily="18" charset="0"/>
                <a:ea typeface="Times New Roman" panose="02020603050405020304" pitchFamily="18" charset="0"/>
              </a:rPr>
              <a:t>C2   	                                         0.854           	</a:t>
            </a:r>
            <a:r>
              <a:rPr lang="en-US" sz="1300" b="1" kern="1200" dirty="0">
                <a:solidFill>
                  <a:srgbClr val="000000"/>
                </a:solidFill>
                <a:effectLst/>
                <a:latin typeface="Times New Roman" panose="02020603050405020304" pitchFamily="18" charset="0"/>
                <a:ea typeface="Times New Roman" panose="02020603050405020304" pitchFamily="18" charset="0"/>
              </a:rPr>
              <a:t>0.671    </a:t>
            </a:r>
            <a:r>
              <a:rPr lang="en-US" sz="1300" kern="1200" dirty="0">
                <a:solidFill>
                  <a:srgbClr val="000000"/>
                </a:solidFill>
                <a:effectLst/>
                <a:latin typeface="Times New Roman" panose="02020603050405020304" pitchFamily="18" charset="0"/>
                <a:ea typeface="Times New Roman" panose="02020603050405020304" pitchFamily="18" charset="0"/>
              </a:rPr>
              <a:t>                   </a:t>
            </a:r>
            <a:r>
              <a:rPr lang="en-US" sz="1300" b="1" kern="1200" dirty="0">
                <a:solidFill>
                  <a:srgbClr val="000000"/>
                </a:solidFill>
                <a:effectLst/>
                <a:latin typeface="Times New Roman" panose="02020603050405020304" pitchFamily="18" charset="0"/>
                <a:ea typeface="Times New Roman" panose="02020603050405020304" pitchFamily="18" charset="0"/>
              </a:rPr>
              <a:t>0.891</a:t>
            </a:r>
            <a:endParaRPr lang="en-GB" sz="12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300" kern="1200" dirty="0">
                <a:solidFill>
                  <a:srgbClr val="000000"/>
                </a:solidFill>
                <a:effectLst/>
                <a:latin typeface="Times New Roman" panose="02020603050405020304" pitchFamily="18" charset="0"/>
                <a:ea typeface="Times New Roman" panose="02020603050405020304" pitchFamily="18" charset="0"/>
              </a:rPr>
              <a:t>C3   	                                	0.829                                               	</a:t>
            </a:r>
            <a:endParaRPr lang="en-GB" sz="12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300" kern="1200" dirty="0">
                <a:solidFill>
                  <a:srgbClr val="000000"/>
                </a:solidFill>
                <a:effectLst/>
                <a:latin typeface="Times New Roman" panose="02020603050405020304" pitchFamily="18" charset="0"/>
                <a:ea typeface="Times New Roman" panose="02020603050405020304" pitchFamily="18" charset="0"/>
              </a:rPr>
              <a:t>C5   	                                         	0.801</a:t>
            </a:r>
            <a:endParaRPr lang="en-GB" sz="12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300" b="1" kern="1200" dirty="0">
                <a:solidFill>
                  <a:srgbClr val="000000"/>
                </a:solidFill>
                <a:effectLst/>
                <a:latin typeface="Times New Roman" panose="02020603050405020304" pitchFamily="18" charset="0"/>
                <a:ea typeface="Times New Roman" panose="02020603050405020304" pitchFamily="18" charset="0"/>
              </a:rPr>
              <a:t>Customer Loyalty                         	                                            	</a:t>
            </a:r>
            <a:endParaRPr lang="en-GB" sz="12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300" kern="1200" dirty="0">
                <a:solidFill>
                  <a:srgbClr val="000000"/>
                </a:solidFill>
                <a:effectLst/>
                <a:latin typeface="Times New Roman" panose="02020603050405020304" pitchFamily="18" charset="0"/>
                <a:ea typeface="Times New Roman" panose="02020603050405020304" pitchFamily="18" charset="0"/>
              </a:rPr>
              <a:t>CL1 	                                	0.914                                   	</a:t>
            </a:r>
            <a:endParaRPr lang="en-GB" sz="12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300" kern="1200" dirty="0">
                <a:solidFill>
                  <a:srgbClr val="000000"/>
                </a:solidFill>
                <a:effectLst/>
                <a:latin typeface="Times New Roman" panose="02020603050405020304" pitchFamily="18" charset="0"/>
                <a:ea typeface="Times New Roman" panose="02020603050405020304" pitchFamily="18" charset="0"/>
              </a:rPr>
              <a:t>CL2 	                                         0.964                                   	</a:t>
            </a:r>
            <a:endParaRPr lang="en-GB" sz="12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300" kern="1200" dirty="0">
                <a:solidFill>
                  <a:srgbClr val="000000"/>
                </a:solidFill>
                <a:effectLst/>
                <a:latin typeface="Times New Roman" panose="02020603050405020304" pitchFamily="18" charset="0"/>
                <a:ea typeface="Times New Roman" panose="02020603050405020304" pitchFamily="18" charset="0"/>
              </a:rPr>
              <a:t>CL3 	                                         	0.964           	</a:t>
            </a:r>
            <a:r>
              <a:rPr lang="en-US" sz="1300" b="1" kern="1200" dirty="0">
                <a:solidFill>
                  <a:srgbClr val="000000"/>
                </a:solidFill>
                <a:effectLst/>
                <a:latin typeface="Times New Roman" panose="02020603050405020304" pitchFamily="18" charset="0"/>
                <a:ea typeface="Times New Roman" panose="02020603050405020304" pitchFamily="18" charset="0"/>
              </a:rPr>
              <a:t>0.858 </a:t>
            </a:r>
            <a:r>
              <a:rPr lang="en-US" sz="1300" kern="1200" dirty="0">
                <a:solidFill>
                  <a:srgbClr val="000000"/>
                </a:solidFill>
                <a:effectLst/>
                <a:latin typeface="Times New Roman" panose="02020603050405020304" pitchFamily="18" charset="0"/>
                <a:ea typeface="Times New Roman" panose="02020603050405020304" pitchFamily="18" charset="0"/>
              </a:rPr>
              <a:t>                      </a:t>
            </a:r>
            <a:r>
              <a:rPr lang="en-US" sz="1300" b="1" kern="1200" dirty="0">
                <a:solidFill>
                  <a:srgbClr val="000000"/>
                </a:solidFill>
                <a:effectLst/>
                <a:latin typeface="Times New Roman" panose="02020603050405020304" pitchFamily="18" charset="0"/>
                <a:ea typeface="Times New Roman" panose="02020603050405020304" pitchFamily="18" charset="0"/>
              </a:rPr>
              <a:t>0.968</a:t>
            </a:r>
            <a:r>
              <a:rPr lang="en-US" sz="1300" kern="1200" dirty="0">
                <a:solidFill>
                  <a:srgbClr val="000000"/>
                </a:solidFill>
                <a:effectLst/>
                <a:latin typeface="Times New Roman" panose="02020603050405020304" pitchFamily="18" charset="0"/>
                <a:ea typeface="Times New Roman" panose="02020603050405020304" pitchFamily="18" charset="0"/>
              </a:rPr>
              <a:t>  </a:t>
            </a:r>
            <a:endParaRPr lang="en-GB" sz="12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300" kern="1200" dirty="0">
                <a:solidFill>
                  <a:srgbClr val="000000"/>
                </a:solidFill>
                <a:effectLst/>
                <a:latin typeface="Times New Roman" panose="02020603050405020304" pitchFamily="18" charset="0"/>
                <a:ea typeface="Times New Roman" panose="02020603050405020304" pitchFamily="18" charset="0"/>
              </a:rPr>
              <a:t>CL4 	                                         	0.850                                   	</a:t>
            </a:r>
            <a:endParaRPr lang="en-GB" sz="12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300" kern="1200" dirty="0">
                <a:solidFill>
                  <a:srgbClr val="000000"/>
                </a:solidFill>
                <a:effectLst/>
                <a:latin typeface="Times New Roman" panose="02020603050405020304" pitchFamily="18" charset="0"/>
                <a:ea typeface="Times New Roman" panose="02020603050405020304" pitchFamily="18" charset="0"/>
              </a:rPr>
              <a:t>CL5 	                                         	0.933</a:t>
            </a:r>
            <a:endParaRPr lang="en-GB" sz="12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300" b="1" kern="1200" dirty="0">
                <a:solidFill>
                  <a:srgbClr val="000000"/>
                </a:solidFill>
                <a:effectLst/>
                <a:latin typeface="Times New Roman" panose="02020603050405020304" pitchFamily="18" charset="0"/>
                <a:ea typeface="Times New Roman" panose="02020603050405020304" pitchFamily="18" charset="0"/>
              </a:rPr>
              <a:t>Freedom in Selection        	                                	</a:t>
            </a:r>
            <a:endParaRPr lang="en-GB" sz="12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300" kern="1200" dirty="0">
                <a:solidFill>
                  <a:srgbClr val="000000"/>
                </a:solidFill>
                <a:effectLst/>
                <a:latin typeface="Times New Roman" panose="02020603050405020304" pitchFamily="18" charset="0"/>
                <a:ea typeface="Times New Roman" panose="02020603050405020304" pitchFamily="18" charset="0"/>
              </a:rPr>
              <a:t>FiS1                                     	0.727                       	</a:t>
            </a:r>
            <a:endParaRPr lang="en-GB" sz="12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300" kern="1200" dirty="0">
                <a:solidFill>
                  <a:srgbClr val="000000"/>
                </a:solidFill>
                <a:effectLst/>
                <a:latin typeface="Times New Roman" panose="02020603050405020304" pitchFamily="18" charset="0"/>
                <a:ea typeface="Times New Roman" panose="02020603050405020304" pitchFamily="18" charset="0"/>
              </a:rPr>
              <a:t>FiS3 	                                         	0.773           	</a:t>
            </a:r>
            <a:r>
              <a:rPr lang="en-US" sz="1300" b="1" kern="1200" dirty="0">
                <a:solidFill>
                  <a:srgbClr val="000000"/>
                </a:solidFill>
                <a:effectLst/>
                <a:latin typeface="Times New Roman" panose="02020603050405020304" pitchFamily="18" charset="0"/>
                <a:ea typeface="Times New Roman" panose="02020603050405020304" pitchFamily="18" charset="0"/>
              </a:rPr>
              <a:t>0.646 </a:t>
            </a:r>
            <a:r>
              <a:rPr lang="en-US" sz="1300" kern="1200" dirty="0">
                <a:solidFill>
                  <a:srgbClr val="000000"/>
                </a:solidFill>
                <a:effectLst/>
                <a:latin typeface="Times New Roman" panose="02020603050405020304" pitchFamily="18" charset="0"/>
                <a:ea typeface="Times New Roman" panose="02020603050405020304" pitchFamily="18" charset="0"/>
              </a:rPr>
              <a:t>                      </a:t>
            </a:r>
            <a:r>
              <a:rPr lang="en-US" sz="1300" b="1" kern="1200" dirty="0">
                <a:solidFill>
                  <a:srgbClr val="000000"/>
                </a:solidFill>
                <a:effectLst/>
                <a:latin typeface="Times New Roman" panose="02020603050405020304" pitchFamily="18" charset="0"/>
                <a:ea typeface="Times New Roman" panose="02020603050405020304" pitchFamily="18" charset="0"/>
              </a:rPr>
              <a:t>0.845  </a:t>
            </a:r>
            <a:endParaRPr lang="en-GB" sz="12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300" kern="1200" dirty="0">
                <a:solidFill>
                  <a:srgbClr val="000000"/>
                </a:solidFill>
                <a:effectLst/>
                <a:latin typeface="Times New Roman" panose="02020603050405020304" pitchFamily="18" charset="0"/>
                <a:ea typeface="Times New Roman" panose="02020603050405020304" pitchFamily="18" charset="0"/>
              </a:rPr>
              <a:t>FiS4 	                                         	0.901  </a:t>
            </a:r>
            <a:endParaRPr lang="en-GB" sz="12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300" b="1" kern="1200" dirty="0">
                <a:solidFill>
                  <a:srgbClr val="000000"/>
                </a:solidFill>
                <a:effectLst/>
                <a:latin typeface="Times New Roman" panose="02020603050405020304" pitchFamily="18" charset="0"/>
                <a:ea typeface="Times New Roman" panose="02020603050405020304" pitchFamily="18" charset="0"/>
              </a:rPr>
              <a:t>Satisfaction with Omni-interaction                     	</a:t>
            </a:r>
            <a:endParaRPr lang="en-GB" sz="12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300" kern="1200" dirty="0">
                <a:solidFill>
                  <a:srgbClr val="000000"/>
                </a:solidFill>
                <a:effectLst/>
                <a:latin typeface="Times New Roman" panose="02020603050405020304" pitchFamily="18" charset="0"/>
                <a:ea typeface="Times New Roman" panose="02020603050405020304" pitchFamily="18" charset="0"/>
              </a:rPr>
              <a:t>SOI1                                               	0.917           	</a:t>
            </a:r>
            <a:endParaRPr lang="en-GB" sz="12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300" kern="1200" dirty="0">
                <a:solidFill>
                  <a:srgbClr val="000000"/>
                </a:solidFill>
                <a:effectLst/>
                <a:latin typeface="Times New Roman" panose="02020603050405020304" pitchFamily="18" charset="0"/>
                <a:ea typeface="Times New Roman" panose="02020603050405020304" pitchFamily="18" charset="0"/>
              </a:rPr>
              <a:t>SOI2                                               	0.927           	</a:t>
            </a:r>
            <a:endParaRPr lang="en-GB" sz="12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300" kern="1200" dirty="0">
                <a:solidFill>
                  <a:srgbClr val="000000"/>
                </a:solidFill>
                <a:effectLst/>
                <a:latin typeface="Times New Roman" panose="02020603050405020304" pitchFamily="18" charset="0"/>
                <a:ea typeface="Times New Roman" panose="02020603050405020304" pitchFamily="18" charset="0"/>
              </a:rPr>
              <a:t>SOI3                                               	0.880           	</a:t>
            </a:r>
            <a:r>
              <a:rPr lang="en-US" sz="1300" b="1" kern="1200" dirty="0">
                <a:solidFill>
                  <a:srgbClr val="000000"/>
                </a:solidFill>
                <a:effectLst/>
                <a:latin typeface="Times New Roman" panose="02020603050405020304" pitchFamily="18" charset="0"/>
                <a:ea typeface="Times New Roman" panose="02020603050405020304" pitchFamily="18" charset="0"/>
              </a:rPr>
              <a:t>0.816</a:t>
            </a:r>
            <a:r>
              <a:rPr lang="en-US" sz="1300" kern="1200" dirty="0">
                <a:solidFill>
                  <a:srgbClr val="000000"/>
                </a:solidFill>
                <a:effectLst/>
                <a:latin typeface="Times New Roman" panose="02020603050405020304" pitchFamily="18" charset="0"/>
                <a:ea typeface="Times New Roman" panose="02020603050405020304" pitchFamily="18" charset="0"/>
              </a:rPr>
              <a:t>                       </a:t>
            </a:r>
            <a:r>
              <a:rPr lang="en-US" sz="1300" b="1" kern="1200" dirty="0">
                <a:solidFill>
                  <a:srgbClr val="000000"/>
                </a:solidFill>
                <a:effectLst/>
                <a:latin typeface="Times New Roman" panose="02020603050405020304" pitchFamily="18" charset="0"/>
                <a:ea typeface="Times New Roman" panose="02020603050405020304" pitchFamily="18" charset="0"/>
              </a:rPr>
              <a:t>0.957</a:t>
            </a:r>
            <a:endParaRPr lang="en-GB" sz="12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300" kern="1200" dirty="0">
                <a:solidFill>
                  <a:srgbClr val="000000"/>
                </a:solidFill>
                <a:effectLst/>
                <a:latin typeface="Times New Roman" panose="02020603050405020304" pitchFamily="18" charset="0"/>
                <a:ea typeface="Times New Roman" panose="02020603050405020304" pitchFamily="18" charset="0"/>
              </a:rPr>
              <a:t>SOI4                                               	0.889           	</a:t>
            </a:r>
            <a:endParaRPr lang="en-GB" sz="12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300" kern="1200" dirty="0">
                <a:solidFill>
                  <a:srgbClr val="000000"/>
                </a:solidFill>
                <a:effectLst/>
                <a:latin typeface="Times New Roman" panose="02020603050405020304" pitchFamily="18" charset="0"/>
                <a:ea typeface="Times New Roman" panose="02020603050405020304" pitchFamily="18" charset="0"/>
              </a:rPr>
              <a:t>SOI5                                               	0.902  </a:t>
            </a:r>
            <a:endParaRPr lang="en-GB" sz="12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300" b="1" kern="1200" dirty="0">
                <a:solidFill>
                  <a:srgbClr val="000000"/>
                </a:solidFill>
                <a:effectLst/>
                <a:latin typeface="Times New Roman" panose="02020603050405020304" pitchFamily="18" charset="0"/>
                <a:ea typeface="Times New Roman" panose="02020603050405020304" pitchFamily="18" charset="0"/>
              </a:rPr>
              <a:t>Synchronization    	        	</a:t>
            </a:r>
            <a:endParaRPr lang="en-GB" sz="12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300" kern="1200" dirty="0">
                <a:solidFill>
                  <a:srgbClr val="000000"/>
                </a:solidFill>
                <a:effectLst/>
                <a:latin typeface="Times New Roman" panose="02020603050405020304" pitchFamily="18" charset="0"/>
                <a:ea typeface="Times New Roman" panose="02020603050405020304" pitchFamily="18" charset="0"/>
              </a:rPr>
              <a:t>Syn1	                                         	0.757  </a:t>
            </a:r>
            <a:endParaRPr lang="en-GB" sz="12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300" kern="1200" dirty="0">
                <a:solidFill>
                  <a:srgbClr val="000000"/>
                </a:solidFill>
                <a:effectLst/>
                <a:latin typeface="Times New Roman" panose="02020603050405020304" pitchFamily="18" charset="0"/>
                <a:ea typeface="Times New Roman" panose="02020603050405020304" pitchFamily="18" charset="0"/>
              </a:rPr>
              <a:t>Syn2	                                         	0.709  </a:t>
            </a:r>
            <a:endParaRPr lang="en-GB" sz="12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300" kern="1200" dirty="0">
                <a:solidFill>
                  <a:srgbClr val="000000"/>
                </a:solidFill>
                <a:effectLst/>
                <a:latin typeface="Times New Roman" panose="02020603050405020304" pitchFamily="18" charset="0"/>
                <a:ea typeface="Times New Roman" panose="02020603050405020304" pitchFamily="18" charset="0"/>
              </a:rPr>
              <a:t>Syn3	                                         	0.870           	</a:t>
            </a:r>
            <a:r>
              <a:rPr lang="en-US" sz="1300" b="1" kern="1200" dirty="0">
                <a:solidFill>
                  <a:srgbClr val="000000"/>
                </a:solidFill>
                <a:effectLst/>
                <a:latin typeface="Times New Roman" panose="02020603050405020304" pitchFamily="18" charset="0"/>
                <a:ea typeface="Times New Roman" panose="02020603050405020304" pitchFamily="18" charset="0"/>
              </a:rPr>
              <a:t>0.622 </a:t>
            </a:r>
            <a:r>
              <a:rPr lang="en-US" sz="1300" kern="1200" dirty="0">
                <a:solidFill>
                  <a:srgbClr val="000000"/>
                </a:solidFill>
                <a:effectLst/>
                <a:latin typeface="Times New Roman" panose="02020603050405020304" pitchFamily="18" charset="0"/>
                <a:ea typeface="Times New Roman" panose="02020603050405020304" pitchFamily="18" charset="0"/>
              </a:rPr>
              <a:t>                      </a:t>
            </a:r>
            <a:r>
              <a:rPr lang="en-US" sz="1300" b="1" kern="1200" dirty="0">
                <a:solidFill>
                  <a:srgbClr val="000000"/>
                </a:solidFill>
                <a:effectLst/>
                <a:latin typeface="Times New Roman" panose="02020603050405020304" pitchFamily="18" charset="0"/>
                <a:ea typeface="Times New Roman" panose="02020603050405020304" pitchFamily="18" charset="0"/>
              </a:rPr>
              <a:t>0.908</a:t>
            </a:r>
            <a:endParaRPr lang="en-GB" sz="12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300" kern="1200" dirty="0">
                <a:solidFill>
                  <a:srgbClr val="000000"/>
                </a:solidFill>
                <a:effectLst/>
                <a:latin typeface="Times New Roman" panose="02020603050405020304" pitchFamily="18" charset="0"/>
                <a:ea typeface="Times New Roman" panose="02020603050405020304" pitchFamily="18" charset="0"/>
              </a:rPr>
              <a:t>Syn4	                                         	0.785  </a:t>
            </a:r>
            <a:endParaRPr lang="en-GB" sz="12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300" kern="1200" dirty="0">
                <a:solidFill>
                  <a:srgbClr val="000000"/>
                </a:solidFill>
                <a:effectLst/>
                <a:latin typeface="Times New Roman" panose="02020603050405020304" pitchFamily="18" charset="0"/>
                <a:ea typeface="Times New Roman" panose="02020603050405020304" pitchFamily="18" charset="0"/>
              </a:rPr>
              <a:t>Syn5	                                         	0.821  </a:t>
            </a:r>
            <a:endParaRPr lang="en-GB" sz="12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300" kern="1200" dirty="0">
                <a:solidFill>
                  <a:srgbClr val="000000"/>
                </a:solidFill>
                <a:effectLst/>
                <a:latin typeface="Times New Roman" panose="02020603050405020304" pitchFamily="18" charset="0"/>
                <a:ea typeface="Times New Roman" panose="02020603050405020304" pitchFamily="18" charset="0"/>
              </a:rPr>
              <a:t>Syn6	                                         	0.780   </a:t>
            </a:r>
            <a:endParaRPr lang="en-GB"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31721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515600" cy="668740"/>
          </a:xfrm>
        </p:spPr>
        <p:txBody>
          <a:bodyPr>
            <a:normAutofit fontScale="90000"/>
          </a:bodyPr>
          <a:lstStyle/>
          <a:p>
            <a:pPr algn="ctr"/>
            <a:r>
              <a:rPr lang="en-US" b="1" dirty="0">
                <a:latin typeface="Times New Roman" panose="02020603050405020304" pitchFamily="18" charset="0"/>
                <a:cs typeface="Times New Roman" panose="02020603050405020304" pitchFamily="18" charset="0"/>
              </a:rPr>
              <a:t>DATA ANALYSIS AND FINDINGS</a:t>
            </a:r>
          </a:p>
        </p:txBody>
      </p:sp>
      <p:pic>
        <p:nvPicPr>
          <p:cNvPr id="6" name="image1.png"/>
          <p:cNvPicPr/>
          <p:nvPr/>
        </p:nvPicPr>
        <p:blipFill>
          <a:blip r:embed="rId2"/>
          <a:srcRect/>
          <a:stretch>
            <a:fillRect/>
          </a:stretch>
        </p:blipFill>
        <p:spPr>
          <a:xfrm>
            <a:off x="1158922" y="777211"/>
            <a:ext cx="8449101" cy="4935860"/>
          </a:xfrm>
          <a:prstGeom prst="rect">
            <a:avLst/>
          </a:prstGeom>
          <a:ln/>
        </p:spPr>
      </p:pic>
    </p:spTree>
    <p:extLst>
      <p:ext uri="{BB962C8B-B14F-4D97-AF65-F5344CB8AC3E}">
        <p14:creationId xmlns:p14="http://schemas.microsoft.com/office/powerpoint/2010/main" val="5006215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193740" cy="1325563"/>
          </a:xfrm>
        </p:spPr>
        <p:txBody>
          <a:bodyPr/>
          <a:lstStyle/>
          <a:p>
            <a:pPr algn="ctr"/>
            <a:r>
              <a:rPr lang="en-US" b="1" dirty="0">
                <a:latin typeface="Times New Roman" panose="02020603050405020304" pitchFamily="18" charset="0"/>
                <a:cs typeface="Times New Roman" panose="02020603050405020304" pitchFamily="18" charset="0"/>
              </a:rPr>
              <a:t>DATA ANALYSIS AND FINDINGS</a:t>
            </a:r>
          </a:p>
        </p:txBody>
      </p:sp>
      <p:pic>
        <p:nvPicPr>
          <p:cNvPr id="5" name="image3.png"/>
          <p:cNvPicPr/>
          <p:nvPr/>
        </p:nvPicPr>
        <p:blipFill>
          <a:blip r:embed="rId2"/>
          <a:srcRect/>
          <a:stretch>
            <a:fillRect/>
          </a:stretch>
        </p:blipFill>
        <p:spPr>
          <a:xfrm>
            <a:off x="439002" y="928048"/>
            <a:ext cx="10605448" cy="5008728"/>
          </a:xfrm>
          <a:prstGeom prst="rect">
            <a:avLst/>
          </a:prstGeom>
          <a:ln/>
        </p:spPr>
      </p:pic>
      <p:sp>
        <p:nvSpPr>
          <p:cNvPr id="6" name="Rectangle 5"/>
          <p:cNvSpPr/>
          <p:nvPr/>
        </p:nvSpPr>
        <p:spPr>
          <a:xfrm>
            <a:off x="-7962" y="5713071"/>
            <a:ext cx="12099878" cy="923330"/>
          </a:xfrm>
          <a:prstGeom prst="rect">
            <a:avLst/>
          </a:prstGeom>
        </p:spPr>
        <p:txBody>
          <a:bodyPr wrap="square">
            <a:spAutoFit/>
          </a:bodyPr>
          <a:lstStyle/>
          <a:p>
            <a:pPr>
              <a:lnSpc>
                <a:spcPct val="150000"/>
              </a:lnSpc>
            </a:pPr>
            <a:r>
              <a:rPr lang="en-GB" sz="2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Structural model</a:t>
            </a:r>
          </a:p>
          <a:p>
            <a:pPr>
              <a:lnSpc>
                <a:spcPct val="150000"/>
              </a:lnSpc>
            </a:pPr>
            <a:r>
              <a:rPr lang="en-GB" sz="1600" dirty="0">
                <a:latin typeface="Times New Roman" panose="02020603050405020304" pitchFamily="18" charset="0"/>
                <a:cs typeface="Times New Roman" panose="02020603050405020304" pitchFamily="18" charset="0"/>
              </a:rPr>
              <a:t>CL= Customer Loyalty, SOI= Satisfaction with Omni-interaction, </a:t>
            </a:r>
            <a:r>
              <a:rPr lang="en-GB" sz="1600" dirty="0" err="1">
                <a:latin typeface="Times New Roman" panose="02020603050405020304" pitchFamily="18" charset="0"/>
                <a:cs typeface="Times New Roman" panose="02020603050405020304" pitchFamily="18" charset="0"/>
              </a:rPr>
              <a:t>Syn</a:t>
            </a:r>
            <a:r>
              <a:rPr lang="en-GB" sz="1600" dirty="0">
                <a:latin typeface="Times New Roman" panose="02020603050405020304" pitchFamily="18" charset="0"/>
                <a:cs typeface="Times New Roman" panose="02020603050405020304" pitchFamily="18" charset="0"/>
              </a:rPr>
              <a:t>= Synchronization, C= Consistency, </a:t>
            </a:r>
            <a:r>
              <a:rPr lang="en-GB" sz="1600" dirty="0" err="1">
                <a:latin typeface="Times New Roman" panose="02020603050405020304" pitchFamily="18" charset="0"/>
                <a:cs typeface="Times New Roman" panose="02020603050405020304" pitchFamily="18" charset="0"/>
              </a:rPr>
              <a:t>FiS</a:t>
            </a:r>
            <a:r>
              <a:rPr lang="en-GB" sz="1600" dirty="0">
                <a:latin typeface="Times New Roman" panose="02020603050405020304" pitchFamily="18" charset="0"/>
                <a:cs typeface="Times New Roman" panose="02020603050405020304" pitchFamily="18" charset="0"/>
              </a:rPr>
              <a:t>= Freedom in Selection</a:t>
            </a:r>
            <a:endParaRPr lang="en-GB" sz="1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309751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2" y="1"/>
            <a:ext cx="10515600" cy="1084216"/>
          </a:xfrm>
        </p:spPr>
        <p:txBody>
          <a:bodyPr/>
          <a:lstStyle/>
          <a:p>
            <a:r>
              <a:rPr lang="en-US" b="1" dirty="0">
                <a:latin typeface="Times New Roman" panose="02020603050405020304" pitchFamily="18" charset="0"/>
                <a:cs typeface="Times New Roman" panose="02020603050405020304" pitchFamily="18" charset="0"/>
              </a:rPr>
              <a:t>DATA ANALYSIS AND FINDINGS</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03196955"/>
              </p:ext>
            </p:extLst>
          </p:nvPr>
        </p:nvGraphicFramePr>
        <p:xfrm>
          <a:off x="705394" y="888277"/>
          <a:ext cx="10648411" cy="6146508"/>
        </p:xfrm>
        <a:graphic>
          <a:graphicData uri="http://schemas.openxmlformats.org/drawingml/2006/table">
            <a:tbl>
              <a:tblPr>
                <a:tableStyleId>{5C22544A-7EE6-4342-B048-85BDC9FD1C3A}</a:tableStyleId>
              </a:tblPr>
              <a:tblGrid>
                <a:gridCol w="592339">
                  <a:extLst>
                    <a:ext uri="{9D8B030D-6E8A-4147-A177-3AD203B41FA5}">
                      <a16:colId xmlns:a16="http://schemas.microsoft.com/office/drawing/2014/main" val="4098154126"/>
                    </a:ext>
                  </a:extLst>
                </a:gridCol>
                <a:gridCol w="5296198">
                  <a:extLst>
                    <a:ext uri="{9D8B030D-6E8A-4147-A177-3AD203B41FA5}">
                      <a16:colId xmlns:a16="http://schemas.microsoft.com/office/drawing/2014/main" val="2870370138"/>
                    </a:ext>
                  </a:extLst>
                </a:gridCol>
                <a:gridCol w="905929">
                  <a:extLst>
                    <a:ext uri="{9D8B030D-6E8A-4147-A177-3AD203B41FA5}">
                      <a16:colId xmlns:a16="http://schemas.microsoft.com/office/drawing/2014/main" val="3632724091"/>
                    </a:ext>
                  </a:extLst>
                </a:gridCol>
                <a:gridCol w="317337">
                  <a:extLst>
                    <a:ext uri="{9D8B030D-6E8A-4147-A177-3AD203B41FA5}">
                      <a16:colId xmlns:a16="http://schemas.microsoft.com/office/drawing/2014/main" val="1959937045"/>
                    </a:ext>
                  </a:extLst>
                </a:gridCol>
                <a:gridCol w="1080146">
                  <a:extLst>
                    <a:ext uri="{9D8B030D-6E8A-4147-A177-3AD203B41FA5}">
                      <a16:colId xmlns:a16="http://schemas.microsoft.com/office/drawing/2014/main" val="2651058486"/>
                    </a:ext>
                  </a:extLst>
                </a:gridCol>
                <a:gridCol w="1010459">
                  <a:extLst>
                    <a:ext uri="{9D8B030D-6E8A-4147-A177-3AD203B41FA5}">
                      <a16:colId xmlns:a16="http://schemas.microsoft.com/office/drawing/2014/main" val="4233555162"/>
                    </a:ext>
                  </a:extLst>
                </a:gridCol>
                <a:gridCol w="1446003">
                  <a:extLst>
                    <a:ext uri="{9D8B030D-6E8A-4147-A177-3AD203B41FA5}">
                      <a16:colId xmlns:a16="http://schemas.microsoft.com/office/drawing/2014/main" val="3803004227"/>
                    </a:ext>
                  </a:extLst>
                </a:gridCol>
              </a:tblGrid>
              <a:tr h="606068">
                <a:tc>
                  <a:txBody>
                    <a:bodyPr/>
                    <a:lstStyle/>
                    <a:p>
                      <a:pPr algn="just">
                        <a:lnSpc>
                          <a:spcPct val="200000"/>
                        </a:lnSpc>
                        <a:spcAft>
                          <a:spcPts val="0"/>
                        </a:spcAft>
                      </a:pPr>
                      <a:r>
                        <a:rPr lang="en-GB" sz="2000" dirty="0">
                          <a:effectLst/>
                        </a:rPr>
                        <a:t>No.</a:t>
                      </a:r>
                      <a:endParaRPr lang="en-GB" sz="2000" dirty="0">
                        <a:effectLst/>
                        <a:latin typeface="Arial" panose="020B0604020202020204" pitchFamily="34" charset="0"/>
                        <a:ea typeface="Arial" panose="020B0604020202020204" pitchFamily="34" charset="0"/>
                      </a:endParaRPr>
                    </a:p>
                  </a:txBody>
                  <a:tcPr marL="34689" marR="34689" marT="34689" marB="34689"/>
                </a:tc>
                <a:tc>
                  <a:txBody>
                    <a:bodyPr/>
                    <a:lstStyle/>
                    <a:p>
                      <a:pPr algn="ctr">
                        <a:lnSpc>
                          <a:spcPct val="200000"/>
                        </a:lnSpc>
                        <a:spcAft>
                          <a:spcPts val="0"/>
                        </a:spcAft>
                      </a:pPr>
                      <a:r>
                        <a:rPr lang="en-GB" sz="2000" dirty="0">
                          <a:effectLst/>
                        </a:rPr>
                        <a:t>Relationship</a:t>
                      </a:r>
                      <a:endParaRPr lang="en-GB" sz="2000" dirty="0">
                        <a:effectLst/>
                        <a:latin typeface="Arial" panose="020B0604020202020204" pitchFamily="34" charset="0"/>
                        <a:ea typeface="Arial" panose="020B0604020202020204" pitchFamily="34" charset="0"/>
                      </a:endParaRPr>
                    </a:p>
                  </a:txBody>
                  <a:tcPr marL="34689" marR="34689" marT="34689" marB="34689"/>
                </a:tc>
                <a:tc>
                  <a:txBody>
                    <a:bodyPr/>
                    <a:lstStyle/>
                    <a:p>
                      <a:pPr algn="just">
                        <a:lnSpc>
                          <a:spcPct val="200000"/>
                        </a:lnSpc>
                        <a:spcAft>
                          <a:spcPts val="0"/>
                        </a:spcAft>
                      </a:pPr>
                      <a:r>
                        <a:rPr lang="en-GB" sz="2000" dirty="0">
                          <a:effectLst/>
                        </a:rPr>
                        <a:t>Beta</a:t>
                      </a:r>
                      <a:endParaRPr lang="en-GB" sz="2000" dirty="0">
                        <a:effectLst/>
                        <a:latin typeface="Arial" panose="020B0604020202020204" pitchFamily="34" charset="0"/>
                        <a:ea typeface="Arial" panose="020B0604020202020204" pitchFamily="34" charset="0"/>
                      </a:endParaRPr>
                    </a:p>
                  </a:txBody>
                  <a:tcPr marL="34689" marR="34689" marT="34689" marB="34689"/>
                </a:tc>
                <a:tc>
                  <a:txBody>
                    <a:bodyPr/>
                    <a:lstStyle/>
                    <a:p>
                      <a:pPr algn="ctr">
                        <a:lnSpc>
                          <a:spcPct val="200000"/>
                        </a:lnSpc>
                        <a:spcAft>
                          <a:spcPts val="0"/>
                        </a:spcAft>
                      </a:pPr>
                      <a:r>
                        <a:rPr lang="en-GB" sz="2000" dirty="0">
                          <a:effectLst/>
                        </a:rPr>
                        <a:t> </a:t>
                      </a:r>
                      <a:endParaRPr lang="en-GB" sz="2000" dirty="0">
                        <a:effectLst/>
                        <a:latin typeface="Arial" panose="020B0604020202020204" pitchFamily="34" charset="0"/>
                        <a:ea typeface="Arial" panose="020B0604020202020204" pitchFamily="34" charset="0"/>
                      </a:endParaRPr>
                    </a:p>
                  </a:txBody>
                  <a:tcPr marL="34689" marR="34689" marT="34689" marB="34689"/>
                </a:tc>
                <a:tc>
                  <a:txBody>
                    <a:bodyPr/>
                    <a:lstStyle/>
                    <a:p>
                      <a:pPr algn="just">
                        <a:lnSpc>
                          <a:spcPct val="200000"/>
                        </a:lnSpc>
                        <a:spcAft>
                          <a:spcPts val="0"/>
                        </a:spcAft>
                      </a:pPr>
                      <a:r>
                        <a:rPr lang="en-GB" sz="2000" dirty="0">
                          <a:effectLst/>
                        </a:rPr>
                        <a:t> T</a:t>
                      </a:r>
                      <a:endParaRPr lang="en-GB" sz="2000" dirty="0">
                        <a:effectLst/>
                        <a:latin typeface="Arial" panose="020B0604020202020204" pitchFamily="34" charset="0"/>
                        <a:ea typeface="Arial" panose="020B0604020202020204" pitchFamily="34" charset="0"/>
                      </a:endParaRPr>
                    </a:p>
                  </a:txBody>
                  <a:tcPr marL="34689" marR="34689" marT="34689" marB="34689"/>
                </a:tc>
                <a:tc>
                  <a:txBody>
                    <a:bodyPr/>
                    <a:lstStyle/>
                    <a:p>
                      <a:pPr algn="ctr">
                        <a:lnSpc>
                          <a:spcPct val="200000"/>
                        </a:lnSpc>
                        <a:spcAft>
                          <a:spcPts val="0"/>
                        </a:spcAft>
                      </a:pPr>
                      <a:r>
                        <a:rPr lang="en-GB" sz="2000">
                          <a:effectLst/>
                        </a:rPr>
                        <a:t>p</a:t>
                      </a:r>
                      <a:endParaRPr lang="en-GB" sz="2000">
                        <a:effectLst/>
                        <a:latin typeface="Arial" panose="020B0604020202020204" pitchFamily="34" charset="0"/>
                        <a:ea typeface="Arial" panose="020B0604020202020204" pitchFamily="34" charset="0"/>
                      </a:endParaRPr>
                    </a:p>
                  </a:txBody>
                  <a:tcPr marL="34689" marR="34689" marT="34689" marB="34689"/>
                </a:tc>
                <a:tc>
                  <a:txBody>
                    <a:bodyPr/>
                    <a:lstStyle/>
                    <a:p>
                      <a:pPr algn="ctr">
                        <a:lnSpc>
                          <a:spcPct val="200000"/>
                        </a:lnSpc>
                        <a:spcAft>
                          <a:spcPts val="0"/>
                        </a:spcAft>
                      </a:pPr>
                      <a:r>
                        <a:rPr lang="en-GB" sz="2000">
                          <a:effectLst/>
                        </a:rPr>
                        <a:t>Decision</a:t>
                      </a:r>
                      <a:endParaRPr lang="en-GB" sz="2000">
                        <a:effectLst/>
                        <a:latin typeface="Arial" panose="020B0604020202020204" pitchFamily="34" charset="0"/>
                        <a:ea typeface="Arial" panose="020B0604020202020204" pitchFamily="34" charset="0"/>
                      </a:endParaRPr>
                    </a:p>
                  </a:txBody>
                  <a:tcPr marL="34689" marR="34689" marT="34689" marB="34689"/>
                </a:tc>
                <a:extLst>
                  <a:ext uri="{0D108BD9-81ED-4DB2-BD59-A6C34878D82A}">
                    <a16:rowId xmlns:a16="http://schemas.microsoft.com/office/drawing/2014/main" val="1153862385"/>
                  </a:ext>
                </a:extLst>
              </a:tr>
              <a:tr h="1150208">
                <a:tc>
                  <a:txBody>
                    <a:bodyPr/>
                    <a:lstStyle/>
                    <a:p>
                      <a:pPr algn="just">
                        <a:lnSpc>
                          <a:spcPct val="200000"/>
                        </a:lnSpc>
                        <a:spcAft>
                          <a:spcPts val="0"/>
                        </a:spcAft>
                      </a:pPr>
                      <a:r>
                        <a:rPr lang="en-GB" sz="2000">
                          <a:effectLst/>
                        </a:rPr>
                        <a:t>H1</a:t>
                      </a:r>
                      <a:endParaRPr lang="en-GB" sz="2000">
                        <a:effectLst/>
                        <a:latin typeface="Arial" panose="020B0604020202020204" pitchFamily="34" charset="0"/>
                        <a:ea typeface="Arial" panose="020B0604020202020204" pitchFamily="34" charset="0"/>
                      </a:endParaRPr>
                    </a:p>
                  </a:txBody>
                  <a:tcPr marL="34689" marR="34689" marT="34689" marB="34689"/>
                </a:tc>
                <a:tc>
                  <a:txBody>
                    <a:bodyPr/>
                    <a:lstStyle/>
                    <a:p>
                      <a:pPr algn="just">
                        <a:lnSpc>
                          <a:spcPct val="200000"/>
                        </a:lnSpc>
                        <a:spcAft>
                          <a:spcPts val="0"/>
                        </a:spcAft>
                      </a:pPr>
                      <a:r>
                        <a:rPr lang="en-GB" sz="1800" dirty="0">
                          <a:effectLst/>
                        </a:rPr>
                        <a:t>Consistency has a significant influence on Satisfaction with </a:t>
                      </a:r>
                      <a:r>
                        <a:rPr lang="en-GB" sz="1800" dirty="0" err="1">
                          <a:effectLst/>
                        </a:rPr>
                        <a:t>omni</a:t>
                      </a:r>
                      <a:r>
                        <a:rPr lang="en-GB" sz="1800" dirty="0">
                          <a:effectLst/>
                        </a:rPr>
                        <a:t>-channel.</a:t>
                      </a:r>
                      <a:endParaRPr lang="en-GB" sz="1800" dirty="0">
                        <a:effectLst/>
                        <a:latin typeface="Arial" panose="020B0604020202020204" pitchFamily="34" charset="0"/>
                        <a:ea typeface="Arial" panose="020B0604020202020204" pitchFamily="34" charset="0"/>
                      </a:endParaRPr>
                    </a:p>
                  </a:txBody>
                  <a:tcPr marL="34689" marR="34689" marT="34689" marB="34689"/>
                </a:tc>
                <a:tc>
                  <a:txBody>
                    <a:bodyPr/>
                    <a:lstStyle/>
                    <a:p>
                      <a:pPr algn="just">
                        <a:lnSpc>
                          <a:spcPct val="200000"/>
                        </a:lnSpc>
                        <a:spcAft>
                          <a:spcPts val="0"/>
                        </a:spcAft>
                      </a:pPr>
                      <a:r>
                        <a:rPr lang="en-GB" sz="2000">
                          <a:effectLst/>
                        </a:rPr>
                        <a:t>0.259</a:t>
                      </a:r>
                      <a:endParaRPr lang="en-GB" sz="2000">
                        <a:effectLst/>
                        <a:latin typeface="Arial" panose="020B0604020202020204" pitchFamily="34" charset="0"/>
                        <a:ea typeface="Arial" panose="020B0604020202020204" pitchFamily="34" charset="0"/>
                      </a:endParaRPr>
                    </a:p>
                  </a:txBody>
                  <a:tcPr marL="34689" marR="34689" marT="34689" marB="34689"/>
                </a:tc>
                <a:tc>
                  <a:txBody>
                    <a:bodyPr/>
                    <a:lstStyle/>
                    <a:p>
                      <a:pPr algn="just">
                        <a:lnSpc>
                          <a:spcPct val="200000"/>
                        </a:lnSpc>
                        <a:spcAft>
                          <a:spcPts val="0"/>
                        </a:spcAft>
                      </a:pPr>
                      <a:r>
                        <a:rPr lang="en-GB" sz="2000">
                          <a:effectLst/>
                        </a:rPr>
                        <a:t> </a:t>
                      </a:r>
                      <a:endParaRPr lang="en-GB" sz="2000">
                        <a:effectLst/>
                        <a:latin typeface="Arial" panose="020B0604020202020204" pitchFamily="34" charset="0"/>
                        <a:ea typeface="Arial" panose="020B0604020202020204" pitchFamily="34" charset="0"/>
                      </a:endParaRPr>
                    </a:p>
                  </a:txBody>
                  <a:tcPr marL="34689" marR="34689" marT="34689" marB="34689"/>
                </a:tc>
                <a:tc>
                  <a:txBody>
                    <a:bodyPr/>
                    <a:lstStyle/>
                    <a:p>
                      <a:pPr algn="just">
                        <a:lnSpc>
                          <a:spcPct val="200000"/>
                        </a:lnSpc>
                        <a:spcAft>
                          <a:spcPts val="0"/>
                        </a:spcAft>
                      </a:pPr>
                      <a:r>
                        <a:rPr lang="en-GB" sz="2000" dirty="0">
                          <a:effectLst/>
                        </a:rPr>
                        <a:t>2.151</a:t>
                      </a:r>
                      <a:endParaRPr lang="en-GB" sz="2000" dirty="0">
                        <a:effectLst/>
                        <a:latin typeface="Arial" panose="020B0604020202020204" pitchFamily="34" charset="0"/>
                        <a:ea typeface="Arial" panose="020B0604020202020204" pitchFamily="34" charset="0"/>
                      </a:endParaRPr>
                    </a:p>
                  </a:txBody>
                  <a:tcPr marL="34689" marR="34689" marT="34689" marB="34689"/>
                </a:tc>
                <a:tc>
                  <a:txBody>
                    <a:bodyPr/>
                    <a:lstStyle/>
                    <a:p>
                      <a:pPr algn="just">
                        <a:lnSpc>
                          <a:spcPct val="200000"/>
                        </a:lnSpc>
                        <a:spcAft>
                          <a:spcPts val="0"/>
                        </a:spcAft>
                      </a:pPr>
                      <a:r>
                        <a:rPr lang="en-GB" sz="2000" dirty="0">
                          <a:effectLst/>
                        </a:rPr>
                        <a:t>0.031</a:t>
                      </a:r>
                      <a:endParaRPr lang="en-GB" sz="2000" dirty="0">
                        <a:effectLst/>
                        <a:latin typeface="Arial" panose="020B0604020202020204" pitchFamily="34" charset="0"/>
                        <a:ea typeface="Arial" panose="020B0604020202020204" pitchFamily="34" charset="0"/>
                      </a:endParaRPr>
                    </a:p>
                  </a:txBody>
                  <a:tcPr marL="34689" marR="34689" marT="34689" marB="34689"/>
                </a:tc>
                <a:tc>
                  <a:txBody>
                    <a:bodyPr/>
                    <a:lstStyle/>
                    <a:p>
                      <a:pPr algn="ctr">
                        <a:lnSpc>
                          <a:spcPct val="200000"/>
                        </a:lnSpc>
                        <a:spcAft>
                          <a:spcPts val="0"/>
                        </a:spcAft>
                      </a:pPr>
                      <a:r>
                        <a:rPr lang="en-GB" sz="2000">
                          <a:effectLst/>
                        </a:rPr>
                        <a:t>Supported</a:t>
                      </a:r>
                      <a:endParaRPr lang="en-GB" sz="2000">
                        <a:effectLst/>
                        <a:latin typeface="Arial" panose="020B0604020202020204" pitchFamily="34" charset="0"/>
                        <a:ea typeface="Arial" panose="020B0604020202020204" pitchFamily="34" charset="0"/>
                      </a:endParaRPr>
                    </a:p>
                  </a:txBody>
                  <a:tcPr marL="34689" marR="34689" marT="34689" marB="34689"/>
                </a:tc>
                <a:extLst>
                  <a:ext uri="{0D108BD9-81ED-4DB2-BD59-A6C34878D82A}">
                    <a16:rowId xmlns:a16="http://schemas.microsoft.com/office/drawing/2014/main" val="1649797816"/>
                  </a:ext>
                </a:extLst>
              </a:tr>
              <a:tr h="1150208">
                <a:tc>
                  <a:txBody>
                    <a:bodyPr/>
                    <a:lstStyle/>
                    <a:p>
                      <a:pPr algn="just">
                        <a:lnSpc>
                          <a:spcPct val="200000"/>
                        </a:lnSpc>
                        <a:spcAft>
                          <a:spcPts val="0"/>
                        </a:spcAft>
                      </a:pPr>
                      <a:r>
                        <a:rPr lang="en-GB" sz="2000">
                          <a:effectLst/>
                        </a:rPr>
                        <a:t>H2</a:t>
                      </a:r>
                      <a:endParaRPr lang="en-GB" sz="2000">
                        <a:effectLst/>
                        <a:latin typeface="Arial" panose="020B0604020202020204" pitchFamily="34" charset="0"/>
                        <a:ea typeface="Arial" panose="020B0604020202020204" pitchFamily="34" charset="0"/>
                      </a:endParaRPr>
                    </a:p>
                  </a:txBody>
                  <a:tcPr marL="34689" marR="34689" marT="34689" marB="34689"/>
                </a:tc>
                <a:tc>
                  <a:txBody>
                    <a:bodyPr/>
                    <a:lstStyle/>
                    <a:p>
                      <a:pPr algn="just">
                        <a:lnSpc>
                          <a:spcPct val="200000"/>
                        </a:lnSpc>
                        <a:spcAft>
                          <a:spcPts val="0"/>
                        </a:spcAft>
                      </a:pPr>
                      <a:r>
                        <a:rPr lang="en-GB" sz="1800" dirty="0">
                          <a:effectLst/>
                        </a:rPr>
                        <a:t>Freedom in selection has a significant influence on satisfaction with </a:t>
                      </a:r>
                      <a:r>
                        <a:rPr lang="en-GB" sz="1800" dirty="0" err="1">
                          <a:effectLst/>
                        </a:rPr>
                        <a:t>omni</a:t>
                      </a:r>
                      <a:r>
                        <a:rPr lang="en-GB" sz="1800" dirty="0">
                          <a:effectLst/>
                        </a:rPr>
                        <a:t>-channel.</a:t>
                      </a:r>
                      <a:endParaRPr lang="en-GB" sz="1800" dirty="0">
                        <a:effectLst/>
                        <a:latin typeface="Arial" panose="020B0604020202020204" pitchFamily="34" charset="0"/>
                        <a:ea typeface="Arial" panose="020B0604020202020204" pitchFamily="34" charset="0"/>
                      </a:endParaRPr>
                    </a:p>
                  </a:txBody>
                  <a:tcPr marL="34689" marR="34689" marT="34689" marB="34689"/>
                </a:tc>
                <a:tc>
                  <a:txBody>
                    <a:bodyPr/>
                    <a:lstStyle/>
                    <a:p>
                      <a:pPr algn="just">
                        <a:lnSpc>
                          <a:spcPct val="200000"/>
                        </a:lnSpc>
                        <a:spcAft>
                          <a:spcPts val="0"/>
                        </a:spcAft>
                      </a:pPr>
                      <a:r>
                        <a:rPr lang="en-GB" sz="2000">
                          <a:effectLst/>
                        </a:rPr>
                        <a:t>0.078</a:t>
                      </a:r>
                      <a:endParaRPr lang="en-GB" sz="2000">
                        <a:effectLst/>
                        <a:latin typeface="Arial" panose="020B0604020202020204" pitchFamily="34" charset="0"/>
                        <a:ea typeface="Arial" panose="020B0604020202020204" pitchFamily="34" charset="0"/>
                      </a:endParaRPr>
                    </a:p>
                  </a:txBody>
                  <a:tcPr marL="34689" marR="34689" marT="34689" marB="34689"/>
                </a:tc>
                <a:tc>
                  <a:txBody>
                    <a:bodyPr/>
                    <a:lstStyle/>
                    <a:p>
                      <a:pPr algn="just">
                        <a:lnSpc>
                          <a:spcPct val="200000"/>
                        </a:lnSpc>
                        <a:spcAft>
                          <a:spcPts val="0"/>
                        </a:spcAft>
                      </a:pPr>
                      <a:r>
                        <a:rPr lang="en-GB" sz="2000">
                          <a:effectLst/>
                        </a:rPr>
                        <a:t> </a:t>
                      </a:r>
                      <a:endParaRPr lang="en-GB" sz="2000">
                        <a:effectLst/>
                        <a:latin typeface="Arial" panose="020B0604020202020204" pitchFamily="34" charset="0"/>
                        <a:ea typeface="Arial" panose="020B0604020202020204" pitchFamily="34" charset="0"/>
                      </a:endParaRPr>
                    </a:p>
                  </a:txBody>
                  <a:tcPr marL="34689" marR="34689" marT="34689" marB="34689"/>
                </a:tc>
                <a:tc>
                  <a:txBody>
                    <a:bodyPr/>
                    <a:lstStyle/>
                    <a:p>
                      <a:pPr algn="just">
                        <a:lnSpc>
                          <a:spcPct val="200000"/>
                        </a:lnSpc>
                        <a:spcAft>
                          <a:spcPts val="0"/>
                        </a:spcAft>
                      </a:pPr>
                      <a:r>
                        <a:rPr lang="en-GB" sz="2000">
                          <a:effectLst/>
                        </a:rPr>
                        <a:t>0.663</a:t>
                      </a:r>
                      <a:endParaRPr lang="en-GB" sz="2000">
                        <a:effectLst/>
                        <a:latin typeface="Arial" panose="020B0604020202020204" pitchFamily="34" charset="0"/>
                        <a:ea typeface="Arial" panose="020B0604020202020204" pitchFamily="34" charset="0"/>
                      </a:endParaRPr>
                    </a:p>
                  </a:txBody>
                  <a:tcPr marL="34689" marR="34689" marT="34689" marB="34689"/>
                </a:tc>
                <a:tc>
                  <a:txBody>
                    <a:bodyPr/>
                    <a:lstStyle/>
                    <a:p>
                      <a:pPr algn="just">
                        <a:lnSpc>
                          <a:spcPct val="200000"/>
                        </a:lnSpc>
                        <a:spcAft>
                          <a:spcPts val="0"/>
                        </a:spcAft>
                      </a:pPr>
                      <a:r>
                        <a:rPr lang="en-GB" sz="2000" dirty="0">
                          <a:effectLst/>
                        </a:rPr>
                        <a:t>0.507</a:t>
                      </a:r>
                      <a:endParaRPr lang="en-GB" sz="2000" dirty="0">
                        <a:effectLst/>
                        <a:latin typeface="Arial" panose="020B0604020202020204" pitchFamily="34" charset="0"/>
                        <a:ea typeface="Arial" panose="020B0604020202020204" pitchFamily="34" charset="0"/>
                      </a:endParaRPr>
                    </a:p>
                  </a:txBody>
                  <a:tcPr marL="34689" marR="34689" marT="34689" marB="34689"/>
                </a:tc>
                <a:tc>
                  <a:txBody>
                    <a:bodyPr/>
                    <a:lstStyle/>
                    <a:p>
                      <a:pPr algn="ctr">
                        <a:lnSpc>
                          <a:spcPct val="200000"/>
                        </a:lnSpc>
                        <a:spcAft>
                          <a:spcPts val="0"/>
                        </a:spcAft>
                      </a:pPr>
                      <a:r>
                        <a:rPr lang="en-GB" sz="2000">
                          <a:effectLst/>
                        </a:rPr>
                        <a:t>Not Supported</a:t>
                      </a:r>
                      <a:endParaRPr lang="en-GB" sz="2000">
                        <a:effectLst/>
                        <a:latin typeface="Arial" panose="020B0604020202020204" pitchFamily="34" charset="0"/>
                        <a:ea typeface="Arial" panose="020B0604020202020204" pitchFamily="34" charset="0"/>
                      </a:endParaRPr>
                    </a:p>
                  </a:txBody>
                  <a:tcPr marL="34689" marR="34689" marT="34689" marB="34689"/>
                </a:tc>
                <a:extLst>
                  <a:ext uri="{0D108BD9-81ED-4DB2-BD59-A6C34878D82A}">
                    <a16:rowId xmlns:a16="http://schemas.microsoft.com/office/drawing/2014/main" val="4000403889"/>
                  </a:ext>
                </a:extLst>
              </a:tr>
              <a:tr h="1150208">
                <a:tc>
                  <a:txBody>
                    <a:bodyPr/>
                    <a:lstStyle/>
                    <a:p>
                      <a:pPr algn="just">
                        <a:lnSpc>
                          <a:spcPct val="200000"/>
                        </a:lnSpc>
                        <a:spcAft>
                          <a:spcPts val="0"/>
                        </a:spcAft>
                      </a:pPr>
                      <a:r>
                        <a:rPr lang="en-GB" sz="2000">
                          <a:effectLst/>
                        </a:rPr>
                        <a:t>H3</a:t>
                      </a:r>
                      <a:endParaRPr lang="en-GB" sz="2000">
                        <a:effectLst/>
                        <a:latin typeface="Arial" panose="020B0604020202020204" pitchFamily="34" charset="0"/>
                        <a:ea typeface="Arial" panose="020B0604020202020204" pitchFamily="34" charset="0"/>
                      </a:endParaRPr>
                    </a:p>
                  </a:txBody>
                  <a:tcPr marL="34689" marR="34689" marT="34689" marB="34689"/>
                </a:tc>
                <a:tc>
                  <a:txBody>
                    <a:bodyPr/>
                    <a:lstStyle/>
                    <a:p>
                      <a:pPr algn="just">
                        <a:lnSpc>
                          <a:spcPct val="200000"/>
                        </a:lnSpc>
                        <a:spcAft>
                          <a:spcPts val="0"/>
                        </a:spcAft>
                      </a:pPr>
                      <a:r>
                        <a:rPr lang="en-GB" sz="1800" dirty="0">
                          <a:effectLst/>
                        </a:rPr>
                        <a:t>Synchronization has a significant influence on satisfaction with </a:t>
                      </a:r>
                      <a:r>
                        <a:rPr lang="en-GB" sz="1800" dirty="0" err="1">
                          <a:effectLst/>
                        </a:rPr>
                        <a:t>omni</a:t>
                      </a:r>
                      <a:r>
                        <a:rPr lang="en-GB" sz="1800" dirty="0">
                          <a:effectLst/>
                        </a:rPr>
                        <a:t>-channel.</a:t>
                      </a:r>
                      <a:endParaRPr lang="en-GB" sz="1800" dirty="0">
                        <a:effectLst/>
                        <a:latin typeface="Arial" panose="020B0604020202020204" pitchFamily="34" charset="0"/>
                        <a:ea typeface="Arial" panose="020B0604020202020204" pitchFamily="34" charset="0"/>
                      </a:endParaRPr>
                    </a:p>
                  </a:txBody>
                  <a:tcPr marL="34689" marR="34689" marT="34689" marB="34689"/>
                </a:tc>
                <a:tc>
                  <a:txBody>
                    <a:bodyPr/>
                    <a:lstStyle/>
                    <a:p>
                      <a:pPr algn="just">
                        <a:lnSpc>
                          <a:spcPct val="200000"/>
                        </a:lnSpc>
                        <a:spcAft>
                          <a:spcPts val="0"/>
                        </a:spcAft>
                      </a:pPr>
                      <a:r>
                        <a:rPr lang="en-GB" sz="2000">
                          <a:effectLst/>
                        </a:rPr>
                        <a:t>0.354</a:t>
                      </a:r>
                      <a:endParaRPr lang="en-GB" sz="2000">
                        <a:effectLst/>
                        <a:latin typeface="Arial" panose="020B0604020202020204" pitchFamily="34" charset="0"/>
                        <a:ea typeface="Arial" panose="020B0604020202020204" pitchFamily="34" charset="0"/>
                      </a:endParaRPr>
                    </a:p>
                  </a:txBody>
                  <a:tcPr marL="34689" marR="34689" marT="34689" marB="34689"/>
                </a:tc>
                <a:tc>
                  <a:txBody>
                    <a:bodyPr/>
                    <a:lstStyle/>
                    <a:p>
                      <a:pPr algn="just">
                        <a:lnSpc>
                          <a:spcPct val="200000"/>
                        </a:lnSpc>
                        <a:spcAft>
                          <a:spcPts val="0"/>
                        </a:spcAft>
                      </a:pPr>
                      <a:r>
                        <a:rPr lang="en-GB" sz="2000">
                          <a:effectLst/>
                        </a:rPr>
                        <a:t> </a:t>
                      </a:r>
                      <a:endParaRPr lang="en-GB" sz="2000">
                        <a:effectLst/>
                        <a:latin typeface="Arial" panose="020B0604020202020204" pitchFamily="34" charset="0"/>
                        <a:ea typeface="Arial" panose="020B0604020202020204" pitchFamily="34" charset="0"/>
                      </a:endParaRPr>
                    </a:p>
                  </a:txBody>
                  <a:tcPr marL="34689" marR="34689" marT="34689" marB="34689"/>
                </a:tc>
                <a:tc>
                  <a:txBody>
                    <a:bodyPr/>
                    <a:lstStyle/>
                    <a:p>
                      <a:pPr algn="just">
                        <a:lnSpc>
                          <a:spcPct val="200000"/>
                        </a:lnSpc>
                        <a:spcAft>
                          <a:spcPts val="0"/>
                        </a:spcAft>
                      </a:pPr>
                      <a:r>
                        <a:rPr lang="en-GB" sz="2000">
                          <a:effectLst/>
                        </a:rPr>
                        <a:t>4.150</a:t>
                      </a:r>
                      <a:endParaRPr lang="en-GB" sz="2000">
                        <a:effectLst/>
                        <a:latin typeface="Arial" panose="020B0604020202020204" pitchFamily="34" charset="0"/>
                        <a:ea typeface="Arial" panose="020B0604020202020204" pitchFamily="34" charset="0"/>
                      </a:endParaRPr>
                    </a:p>
                  </a:txBody>
                  <a:tcPr marL="34689" marR="34689" marT="34689" marB="34689"/>
                </a:tc>
                <a:tc>
                  <a:txBody>
                    <a:bodyPr/>
                    <a:lstStyle/>
                    <a:p>
                      <a:pPr algn="just">
                        <a:lnSpc>
                          <a:spcPct val="200000"/>
                        </a:lnSpc>
                        <a:spcAft>
                          <a:spcPts val="0"/>
                        </a:spcAft>
                      </a:pPr>
                      <a:r>
                        <a:rPr lang="en-GB" sz="2000" dirty="0">
                          <a:effectLst/>
                        </a:rPr>
                        <a:t>0.000</a:t>
                      </a:r>
                      <a:endParaRPr lang="en-GB" sz="2000" dirty="0">
                        <a:effectLst/>
                        <a:latin typeface="Arial" panose="020B0604020202020204" pitchFamily="34" charset="0"/>
                        <a:ea typeface="Arial" panose="020B0604020202020204" pitchFamily="34" charset="0"/>
                      </a:endParaRPr>
                    </a:p>
                  </a:txBody>
                  <a:tcPr marL="34689" marR="34689" marT="34689" marB="34689"/>
                </a:tc>
                <a:tc>
                  <a:txBody>
                    <a:bodyPr/>
                    <a:lstStyle/>
                    <a:p>
                      <a:pPr algn="ctr">
                        <a:lnSpc>
                          <a:spcPct val="200000"/>
                        </a:lnSpc>
                        <a:spcAft>
                          <a:spcPts val="0"/>
                        </a:spcAft>
                      </a:pPr>
                      <a:r>
                        <a:rPr lang="en-GB" sz="2000" dirty="0">
                          <a:effectLst/>
                        </a:rPr>
                        <a:t>Supported</a:t>
                      </a:r>
                      <a:endParaRPr lang="en-GB" sz="2000" dirty="0">
                        <a:effectLst/>
                        <a:latin typeface="Arial" panose="020B0604020202020204" pitchFamily="34" charset="0"/>
                        <a:ea typeface="Arial" panose="020B0604020202020204" pitchFamily="34" charset="0"/>
                      </a:endParaRPr>
                    </a:p>
                  </a:txBody>
                  <a:tcPr marL="34689" marR="34689" marT="34689" marB="34689"/>
                </a:tc>
                <a:extLst>
                  <a:ext uri="{0D108BD9-81ED-4DB2-BD59-A6C34878D82A}">
                    <a16:rowId xmlns:a16="http://schemas.microsoft.com/office/drawing/2014/main" val="3483032170"/>
                  </a:ext>
                </a:extLst>
              </a:tr>
              <a:tr h="1150208">
                <a:tc>
                  <a:txBody>
                    <a:bodyPr/>
                    <a:lstStyle/>
                    <a:p>
                      <a:pPr algn="just">
                        <a:lnSpc>
                          <a:spcPct val="200000"/>
                        </a:lnSpc>
                        <a:spcAft>
                          <a:spcPts val="0"/>
                        </a:spcAft>
                      </a:pPr>
                      <a:r>
                        <a:rPr lang="en-GB" sz="2000">
                          <a:effectLst/>
                        </a:rPr>
                        <a:t>H4</a:t>
                      </a:r>
                      <a:endParaRPr lang="en-GB" sz="2000">
                        <a:effectLst/>
                        <a:latin typeface="Arial" panose="020B0604020202020204" pitchFamily="34" charset="0"/>
                        <a:ea typeface="Arial" panose="020B0604020202020204" pitchFamily="34" charset="0"/>
                      </a:endParaRPr>
                    </a:p>
                  </a:txBody>
                  <a:tcPr marL="34689" marR="34689" marT="34689" marB="34689"/>
                </a:tc>
                <a:tc>
                  <a:txBody>
                    <a:bodyPr/>
                    <a:lstStyle/>
                    <a:p>
                      <a:pPr algn="just">
                        <a:lnSpc>
                          <a:spcPct val="200000"/>
                        </a:lnSpc>
                        <a:spcAft>
                          <a:spcPts val="0"/>
                        </a:spcAft>
                      </a:pPr>
                      <a:r>
                        <a:rPr lang="en-GB" sz="1800" dirty="0">
                          <a:effectLst/>
                        </a:rPr>
                        <a:t>Satisfaction with </a:t>
                      </a:r>
                      <a:r>
                        <a:rPr lang="en-GB" sz="1800" dirty="0" err="1">
                          <a:effectLst/>
                        </a:rPr>
                        <a:t>omni</a:t>
                      </a:r>
                      <a:r>
                        <a:rPr lang="en-GB" sz="1800" dirty="0">
                          <a:effectLst/>
                        </a:rPr>
                        <a:t>-interaction has a significant influence on customer loyalty. </a:t>
                      </a:r>
                      <a:endParaRPr lang="en-GB" sz="1800" dirty="0">
                        <a:effectLst/>
                        <a:latin typeface="Arial" panose="020B0604020202020204" pitchFamily="34" charset="0"/>
                        <a:ea typeface="Arial" panose="020B0604020202020204" pitchFamily="34" charset="0"/>
                      </a:endParaRPr>
                    </a:p>
                  </a:txBody>
                  <a:tcPr marL="34689" marR="34689" marT="34689" marB="34689"/>
                </a:tc>
                <a:tc>
                  <a:txBody>
                    <a:bodyPr/>
                    <a:lstStyle/>
                    <a:p>
                      <a:pPr algn="just">
                        <a:lnSpc>
                          <a:spcPct val="200000"/>
                        </a:lnSpc>
                        <a:spcAft>
                          <a:spcPts val="0"/>
                        </a:spcAft>
                      </a:pPr>
                      <a:r>
                        <a:rPr lang="en-GB" sz="2000">
                          <a:effectLst/>
                        </a:rPr>
                        <a:t>0.901</a:t>
                      </a:r>
                      <a:endParaRPr lang="en-GB" sz="2000" dirty="0">
                        <a:effectLst/>
                        <a:latin typeface="Arial" panose="020B0604020202020204" pitchFamily="34" charset="0"/>
                        <a:ea typeface="Arial" panose="020B0604020202020204" pitchFamily="34" charset="0"/>
                      </a:endParaRPr>
                    </a:p>
                  </a:txBody>
                  <a:tcPr marL="34689" marR="34689" marT="34689" marB="34689"/>
                </a:tc>
                <a:tc>
                  <a:txBody>
                    <a:bodyPr/>
                    <a:lstStyle/>
                    <a:p>
                      <a:pPr algn="just">
                        <a:lnSpc>
                          <a:spcPct val="200000"/>
                        </a:lnSpc>
                        <a:spcAft>
                          <a:spcPts val="0"/>
                        </a:spcAft>
                      </a:pPr>
                      <a:r>
                        <a:rPr lang="en-GB" sz="2000">
                          <a:effectLst/>
                        </a:rPr>
                        <a:t> </a:t>
                      </a:r>
                      <a:endParaRPr lang="en-GB" sz="2000">
                        <a:effectLst/>
                        <a:latin typeface="Arial" panose="020B0604020202020204" pitchFamily="34" charset="0"/>
                        <a:ea typeface="Arial" panose="020B0604020202020204" pitchFamily="34" charset="0"/>
                      </a:endParaRPr>
                    </a:p>
                  </a:txBody>
                  <a:tcPr marL="34689" marR="34689" marT="34689" marB="34689"/>
                </a:tc>
                <a:tc>
                  <a:txBody>
                    <a:bodyPr/>
                    <a:lstStyle/>
                    <a:p>
                      <a:pPr algn="just">
                        <a:lnSpc>
                          <a:spcPct val="200000"/>
                        </a:lnSpc>
                        <a:spcAft>
                          <a:spcPts val="0"/>
                        </a:spcAft>
                      </a:pPr>
                      <a:r>
                        <a:rPr lang="en-GB" sz="2000">
                          <a:effectLst/>
                        </a:rPr>
                        <a:t>37.291</a:t>
                      </a:r>
                      <a:endParaRPr lang="en-GB" sz="2000" dirty="0">
                        <a:effectLst/>
                        <a:latin typeface="Arial" panose="020B0604020202020204" pitchFamily="34" charset="0"/>
                        <a:ea typeface="Arial" panose="020B0604020202020204" pitchFamily="34" charset="0"/>
                      </a:endParaRPr>
                    </a:p>
                  </a:txBody>
                  <a:tcPr marL="34689" marR="34689" marT="34689" marB="34689"/>
                </a:tc>
                <a:tc>
                  <a:txBody>
                    <a:bodyPr/>
                    <a:lstStyle/>
                    <a:p>
                      <a:pPr algn="just">
                        <a:lnSpc>
                          <a:spcPct val="200000"/>
                        </a:lnSpc>
                        <a:spcAft>
                          <a:spcPts val="0"/>
                        </a:spcAft>
                      </a:pPr>
                      <a:r>
                        <a:rPr lang="en-GB" sz="2000">
                          <a:effectLst/>
                        </a:rPr>
                        <a:t>0.000</a:t>
                      </a:r>
                      <a:endParaRPr lang="en-GB" sz="2000">
                        <a:effectLst/>
                        <a:latin typeface="Arial" panose="020B0604020202020204" pitchFamily="34" charset="0"/>
                        <a:ea typeface="Arial" panose="020B0604020202020204" pitchFamily="34" charset="0"/>
                      </a:endParaRPr>
                    </a:p>
                  </a:txBody>
                  <a:tcPr marL="34689" marR="34689" marT="34689" marB="34689"/>
                </a:tc>
                <a:tc>
                  <a:txBody>
                    <a:bodyPr/>
                    <a:lstStyle/>
                    <a:p>
                      <a:pPr algn="ctr">
                        <a:lnSpc>
                          <a:spcPct val="200000"/>
                        </a:lnSpc>
                        <a:spcAft>
                          <a:spcPts val="0"/>
                        </a:spcAft>
                      </a:pPr>
                      <a:r>
                        <a:rPr lang="en-GB" sz="2000">
                          <a:effectLst/>
                        </a:rPr>
                        <a:t>Supported</a:t>
                      </a:r>
                      <a:endParaRPr lang="en-GB" sz="2000" dirty="0">
                        <a:effectLst/>
                        <a:latin typeface="Arial" panose="020B0604020202020204" pitchFamily="34" charset="0"/>
                        <a:ea typeface="Arial" panose="020B0604020202020204" pitchFamily="34" charset="0"/>
                      </a:endParaRPr>
                    </a:p>
                  </a:txBody>
                  <a:tcPr marL="34689" marR="34689" marT="34689" marB="34689"/>
                </a:tc>
                <a:extLst>
                  <a:ext uri="{0D108BD9-81ED-4DB2-BD59-A6C34878D82A}">
                    <a16:rowId xmlns:a16="http://schemas.microsoft.com/office/drawing/2014/main" val="688458724"/>
                  </a:ext>
                </a:extLst>
              </a:tr>
              <a:tr h="606068">
                <a:tc>
                  <a:txBody>
                    <a:bodyPr/>
                    <a:lstStyle/>
                    <a:p>
                      <a:pPr algn="just">
                        <a:lnSpc>
                          <a:spcPct val="200000"/>
                        </a:lnSpc>
                        <a:spcAft>
                          <a:spcPts val="0"/>
                        </a:spcAft>
                      </a:pPr>
                      <a:endParaRPr lang="en-GB" sz="2000" dirty="0">
                        <a:effectLst/>
                        <a:latin typeface="Arial" panose="020B0604020202020204" pitchFamily="34" charset="0"/>
                        <a:ea typeface="Arial" panose="020B0604020202020204" pitchFamily="34" charset="0"/>
                      </a:endParaRPr>
                    </a:p>
                  </a:txBody>
                  <a:tcPr marL="34689" marR="34689" marT="34689" marB="34689"/>
                </a:tc>
                <a:tc>
                  <a:txBody>
                    <a:bodyPr/>
                    <a:lstStyle/>
                    <a:p>
                      <a:pPr algn="just">
                        <a:lnSpc>
                          <a:spcPct val="200000"/>
                        </a:lnSpc>
                        <a:spcAft>
                          <a:spcPts val="0"/>
                        </a:spcAft>
                      </a:pPr>
                      <a:endParaRPr lang="en-GB" sz="2000">
                        <a:effectLst/>
                        <a:latin typeface="Arial" panose="020B0604020202020204" pitchFamily="34" charset="0"/>
                        <a:ea typeface="Arial" panose="020B0604020202020204" pitchFamily="34" charset="0"/>
                      </a:endParaRPr>
                    </a:p>
                  </a:txBody>
                  <a:tcPr marL="34689" marR="34689" marT="34689" marB="34689"/>
                </a:tc>
                <a:tc>
                  <a:txBody>
                    <a:bodyPr/>
                    <a:lstStyle/>
                    <a:p>
                      <a:pPr algn="just">
                        <a:lnSpc>
                          <a:spcPct val="200000"/>
                        </a:lnSpc>
                        <a:spcAft>
                          <a:spcPts val="0"/>
                        </a:spcAft>
                      </a:pPr>
                      <a:endParaRPr lang="en-GB" sz="2000">
                        <a:effectLst/>
                        <a:latin typeface="Arial" panose="020B0604020202020204" pitchFamily="34" charset="0"/>
                        <a:ea typeface="Arial" panose="020B0604020202020204" pitchFamily="34" charset="0"/>
                      </a:endParaRPr>
                    </a:p>
                  </a:txBody>
                  <a:tcPr marL="34689" marR="34689" marT="34689" marB="34689"/>
                </a:tc>
                <a:tc>
                  <a:txBody>
                    <a:bodyPr/>
                    <a:lstStyle/>
                    <a:p>
                      <a:pPr algn="just">
                        <a:lnSpc>
                          <a:spcPct val="200000"/>
                        </a:lnSpc>
                        <a:spcAft>
                          <a:spcPts val="0"/>
                        </a:spcAft>
                      </a:pPr>
                      <a:endParaRPr lang="en-GB" sz="2000">
                        <a:effectLst/>
                        <a:latin typeface="Arial" panose="020B0604020202020204" pitchFamily="34" charset="0"/>
                        <a:ea typeface="Arial" panose="020B0604020202020204" pitchFamily="34" charset="0"/>
                      </a:endParaRPr>
                    </a:p>
                  </a:txBody>
                  <a:tcPr marL="34689" marR="34689" marT="34689" marB="34689"/>
                </a:tc>
                <a:tc>
                  <a:txBody>
                    <a:bodyPr/>
                    <a:lstStyle/>
                    <a:p>
                      <a:pPr algn="just">
                        <a:lnSpc>
                          <a:spcPct val="200000"/>
                        </a:lnSpc>
                        <a:spcAft>
                          <a:spcPts val="0"/>
                        </a:spcAft>
                      </a:pPr>
                      <a:endParaRPr lang="en-GB" sz="2000">
                        <a:effectLst/>
                        <a:latin typeface="Arial" panose="020B0604020202020204" pitchFamily="34" charset="0"/>
                        <a:ea typeface="Arial" panose="020B0604020202020204" pitchFamily="34" charset="0"/>
                      </a:endParaRPr>
                    </a:p>
                  </a:txBody>
                  <a:tcPr marL="34689" marR="34689" marT="34689" marB="34689"/>
                </a:tc>
                <a:tc>
                  <a:txBody>
                    <a:bodyPr/>
                    <a:lstStyle/>
                    <a:p>
                      <a:pPr algn="just">
                        <a:lnSpc>
                          <a:spcPct val="200000"/>
                        </a:lnSpc>
                        <a:spcAft>
                          <a:spcPts val="0"/>
                        </a:spcAft>
                      </a:pPr>
                      <a:endParaRPr lang="en-GB" sz="2000">
                        <a:effectLst/>
                        <a:latin typeface="Arial" panose="020B0604020202020204" pitchFamily="34" charset="0"/>
                        <a:ea typeface="Arial" panose="020B0604020202020204" pitchFamily="34" charset="0"/>
                      </a:endParaRPr>
                    </a:p>
                  </a:txBody>
                  <a:tcPr marL="34689" marR="34689" marT="34689" marB="34689"/>
                </a:tc>
                <a:tc>
                  <a:txBody>
                    <a:bodyPr/>
                    <a:lstStyle/>
                    <a:p>
                      <a:pPr algn="ctr">
                        <a:lnSpc>
                          <a:spcPct val="200000"/>
                        </a:lnSpc>
                        <a:spcAft>
                          <a:spcPts val="0"/>
                        </a:spcAft>
                      </a:pPr>
                      <a:endParaRPr lang="en-GB" sz="2000" dirty="0">
                        <a:effectLst/>
                        <a:latin typeface="Arial" panose="020B0604020202020204" pitchFamily="34" charset="0"/>
                        <a:ea typeface="Arial" panose="020B0604020202020204" pitchFamily="34" charset="0"/>
                      </a:endParaRPr>
                    </a:p>
                  </a:txBody>
                  <a:tcPr marL="34689" marR="34689" marT="34689" marB="34689"/>
                </a:tc>
                <a:extLst>
                  <a:ext uri="{0D108BD9-81ED-4DB2-BD59-A6C34878D82A}">
                    <a16:rowId xmlns:a16="http://schemas.microsoft.com/office/drawing/2014/main" val="3996504438"/>
                  </a:ext>
                </a:extLst>
              </a:tr>
            </a:tbl>
          </a:graphicData>
        </a:graphic>
      </p:graphicFrame>
    </p:spTree>
    <p:extLst>
      <p:ext uri="{BB962C8B-B14F-4D97-AF65-F5344CB8AC3E}">
        <p14:creationId xmlns:p14="http://schemas.microsoft.com/office/powerpoint/2010/main" val="13352766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2" y="51260"/>
            <a:ext cx="10515600" cy="876204"/>
          </a:xfrm>
        </p:spPr>
        <p:txBody>
          <a:bodyPr/>
          <a:lstStyle/>
          <a:p>
            <a:r>
              <a:rPr lang="en-US" b="1" dirty="0">
                <a:latin typeface="Times New Roman" panose="02020603050405020304" pitchFamily="18" charset="0"/>
                <a:cs typeface="Times New Roman" panose="02020603050405020304" pitchFamily="18" charset="0"/>
              </a:rPr>
              <a:t>DATA ANALYSIS AND FINDINGS</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42401545"/>
              </p:ext>
            </p:extLst>
          </p:nvPr>
        </p:nvGraphicFramePr>
        <p:xfrm>
          <a:off x="838201" y="836025"/>
          <a:ext cx="10515603" cy="6296077"/>
        </p:xfrm>
        <a:graphic>
          <a:graphicData uri="http://schemas.openxmlformats.org/drawingml/2006/table">
            <a:tbl>
              <a:tblPr>
                <a:tableStyleId>{5C22544A-7EE6-4342-B048-85BDC9FD1C3A}</a:tableStyleId>
              </a:tblPr>
              <a:tblGrid>
                <a:gridCol w="584951">
                  <a:extLst>
                    <a:ext uri="{9D8B030D-6E8A-4147-A177-3AD203B41FA5}">
                      <a16:colId xmlns:a16="http://schemas.microsoft.com/office/drawing/2014/main" val="4098154126"/>
                    </a:ext>
                  </a:extLst>
                </a:gridCol>
                <a:gridCol w="5230144">
                  <a:extLst>
                    <a:ext uri="{9D8B030D-6E8A-4147-A177-3AD203B41FA5}">
                      <a16:colId xmlns:a16="http://schemas.microsoft.com/office/drawing/2014/main" val="2870370138"/>
                    </a:ext>
                  </a:extLst>
                </a:gridCol>
                <a:gridCol w="894630">
                  <a:extLst>
                    <a:ext uri="{9D8B030D-6E8A-4147-A177-3AD203B41FA5}">
                      <a16:colId xmlns:a16="http://schemas.microsoft.com/office/drawing/2014/main" val="3632724091"/>
                    </a:ext>
                  </a:extLst>
                </a:gridCol>
                <a:gridCol w="313379">
                  <a:extLst>
                    <a:ext uri="{9D8B030D-6E8A-4147-A177-3AD203B41FA5}">
                      <a16:colId xmlns:a16="http://schemas.microsoft.com/office/drawing/2014/main" val="1959937045"/>
                    </a:ext>
                  </a:extLst>
                </a:gridCol>
                <a:gridCol w="1066674">
                  <a:extLst>
                    <a:ext uri="{9D8B030D-6E8A-4147-A177-3AD203B41FA5}">
                      <a16:colId xmlns:a16="http://schemas.microsoft.com/office/drawing/2014/main" val="2651058486"/>
                    </a:ext>
                  </a:extLst>
                </a:gridCol>
                <a:gridCol w="997857">
                  <a:extLst>
                    <a:ext uri="{9D8B030D-6E8A-4147-A177-3AD203B41FA5}">
                      <a16:colId xmlns:a16="http://schemas.microsoft.com/office/drawing/2014/main" val="4233555162"/>
                    </a:ext>
                  </a:extLst>
                </a:gridCol>
                <a:gridCol w="1427968">
                  <a:extLst>
                    <a:ext uri="{9D8B030D-6E8A-4147-A177-3AD203B41FA5}">
                      <a16:colId xmlns:a16="http://schemas.microsoft.com/office/drawing/2014/main" val="3803004227"/>
                    </a:ext>
                  </a:extLst>
                </a:gridCol>
              </a:tblGrid>
              <a:tr h="569107">
                <a:tc>
                  <a:txBody>
                    <a:bodyPr/>
                    <a:lstStyle/>
                    <a:p>
                      <a:pPr algn="just">
                        <a:lnSpc>
                          <a:spcPct val="200000"/>
                        </a:lnSpc>
                        <a:spcAft>
                          <a:spcPts val="0"/>
                        </a:spcAft>
                      </a:pPr>
                      <a:r>
                        <a:rPr lang="en-GB" sz="2000" dirty="0">
                          <a:effectLst/>
                        </a:rPr>
                        <a:t>No.</a:t>
                      </a:r>
                      <a:endParaRPr lang="en-GB" sz="2000" dirty="0">
                        <a:effectLst/>
                        <a:latin typeface="Arial" panose="020B0604020202020204" pitchFamily="34" charset="0"/>
                        <a:ea typeface="Arial" panose="020B0604020202020204" pitchFamily="34" charset="0"/>
                      </a:endParaRPr>
                    </a:p>
                  </a:txBody>
                  <a:tcPr marL="34689" marR="34689" marT="34689" marB="34689"/>
                </a:tc>
                <a:tc>
                  <a:txBody>
                    <a:bodyPr/>
                    <a:lstStyle/>
                    <a:p>
                      <a:pPr algn="ctr">
                        <a:lnSpc>
                          <a:spcPct val="200000"/>
                        </a:lnSpc>
                        <a:spcAft>
                          <a:spcPts val="0"/>
                        </a:spcAft>
                      </a:pPr>
                      <a:r>
                        <a:rPr lang="en-GB" sz="2000" dirty="0">
                          <a:effectLst/>
                        </a:rPr>
                        <a:t>Relationship</a:t>
                      </a:r>
                      <a:endParaRPr lang="en-GB" sz="2000" dirty="0">
                        <a:effectLst/>
                        <a:latin typeface="Arial" panose="020B0604020202020204" pitchFamily="34" charset="0"/>
                        <a:ea typeface="Arial" panose="020B0604020202020204" pitchFamily="34" charset="0"/>
                      </a:endParaRPr>
                    </a:p>
                  </a:txBody>
                  <a:tcPr marL="34689" marR="34689" marT="34689" marB="34689"/>
                </a:tc>
                <a:tc>
                  <a:txBody>
                    <a:bodyPr/>
                    <a:lstStyle/>
                    <a:p>
                      <a:pPr algn="just">
                        <a:lnSpc>
                          <a:spcPct val="200000"/>
                        </a:lnSpc>
                        <a:spcAft>
                          <a:spcPts val="0"/>
                        </a:spcAft>
                      </a:pPr>
                      <a:r>
                        <a:rPr lang="en-GB" sz="2000" dirty="0">
                          <a:effectLst/>
                        </a:rPr>
                        <a:t>Beta</a:t>
                      </a:r>
                      <a:endParaRPr lang="en-GB" sz="2000" dirty="0">
                        <a:effectLst/>
                        <a:latin typeface="Arial" panose="020B0604020202020204" pitchFamily="34" charset="0"/>
                        <a:ea typeface="Arial" panose="020B0604020202020204" pitchFamily="34" charset="0"/>
                      </a:endParaRPr>
                    </a:p>
                  </a:txBody>
                  <a:tcPr marL="34689" marR="34689" marT="34689" marB="34689"/>
                </a:tc>
                <a:tc>
                  <a:txBody>
                    <a:bodyPr/>
                    <a:lstStyle/>
                    <a:p>
                      <a:pPr algn="ctr">
                        <a:lnSpc>
                          <a:spcPct val="200000"/>
                        </a:lnSpc>
                        <a:spcAft>
                          <a:spcPts val="0"/>
                        </a:spcAft>
                      </a:pPr>
                      <a:r>
                        <a:rPr lang="en-GB" sz="2000" dirty="0">
                          <a:effectLst/>
                        </a:rPr>
                        <a:t> </a:t>
                      </a:r>
                      <a:endParaRPr lang="en-GB" sz="2000" dirty="0">
                        <a:effectLst/>
                        <a:latin typeface="Arial" panose="020B0604020202020204" pitchFamily="34" charset="0"/>
                        <a:ea typeface="Arial" panose="020B0604020202020204" pitchFamily="34" charset="0"/>
                      </a:endParaRPr>
                    </a:p>
                  </a:txBody>
                  <a:tcPr marL="34689" marR="34689" marT="34689" marB="34689"/>
                </a:tc>
                <a:tc>
                  <a:txBody>
                    <a:bodyPr/>
                    <a:lstStyle/>
                    <a:p>
                      <a:pPr algn="just">
                        <a:lnSpc>
                          <a:spcPct val="200000"/>
                        </a:lnSpc>
                        <a:spcAft>
                          <a:spcPts val="0"/>
                        </a:spcAft>
                      </a:pPr>
                      <a:r>
                        <a:rPr lang="en-GB" sz="2000" dirty="0">
                          <a:effectLst/>
                        </a:rPr>
                        <a:t> T</a:t>
                      </a:r>
                      <a:endParaRPr lang="en-GB" sz="2000" dirty="0">
                        <a:effectLst/>
                        <a:latin typeface="Arial" panose="020B0604020202020204" pitchFamily="34" charset="0"/>
                        <a:ea typeface="Arial" panose="020B0604020202020204" pitchFamily="34" charset="0"/>
                      </a:endParaRPr>
                    </a:p>
                  </a:txBody>
                  <a:tcPr marL="34689" marR="34689" marT="34689" marB="34689"/>
                </a:tc>
                <a:tc>
                  <a:txBody>
                    <a:bodyPr/>
                    <a:lstStyle/>
                    <a:p>
                      <a:pPr algn="ctr">
                        <a:lnSpc>
                          <a:spcPct val="200000"/>
                        </a:lnSpc>
                        <a:spcAft>
                          <a:spcPts val="0"/>
                        </a:spcAft>
                      </a:pPr>
                      <a:r>
                        <a:rPr lang="en-GB" sz="2000">
                          <a:effectLst/>
                        </a:rPr>
                        <a:t>p</a:t>
                      </a:r>
                      <a:endParaRPr lang="en-GB" sz="2000">
                        <a:effectLst/>
                        <a:latin typeface="Arial" panose="020B0604020202020204" pitchFamily="34" charset="0"/>
                        <a:ea typeface="Arial" panose="020B0604020202020204" pitchFamily="34" charset="0"/>
                      </a:endParaRPr>
                    </a:p>
                  </a:txBody>
                  <a:tcPr marL="34689" marR="34689" marT="34689" marB="34689"/>
                </a:tc>
                <a:tc>
                  <a:txBody>
                    <a:bodyPr/>
                    <a:lstStyle/>
                    <a:p>
                      <a:pPr algn="ctr">
                        <a:lnSpc>
                          <a:spcPct val="200000"/>
                        </a:lnSpc>
                        <a:spcAft>
                          <a:spcPts val="0"/>
                        </a:spcAft>
                      </a:pPr>
                      <a:r>
                        <a:rPr lang="en-GB" sz="2000">
                          <a:effectLst/>
                        </a:rPr>
                        <a:t>Decision</a:t>
                      </a:r>
                      <a:endParaRPr lang="en-GB" sz="2000">
                        <a:effectLst/>
                        <a:latin typeface="Arial" panose="020B0604020202020204" pitchFamily="34" charset="0"/>
                        <a:ea typeface="Arial" panose="020B0604020202020204" pitchFamily="34" charset="0"/>
                      </a:endParaRPr>
                    </a:p>
                  </a:txBody>
                  <a:tcPr marL="34689" marR="34689" marT="34689" marB="34689"/>
                </a:tc>
                <a:extLst>
                  <a:ext uri="{0D108BD9-81ED-4DB2-BD59-A6C34878D82A}">
                    <a16:rowId xmlns:a16="http://schemas.microsoft.com/office/drawing/2014/main" val="1153862385"/>
                  </a:ext>
                </a:extLst>
              </a:tr>
              <a:tr h="1507525">
                <a:tc>
                  <a:txBody>
                    <a:bodyPr/>
                    <a:lstStyle/>
                    <a:p>
                      <a:pPr algn="just">
                        <a:lnSpc>
                          <a:spcPct val="200000"/>
                        </a:lnSpc>
                        <a:spcAft>
                          <a:spcPts val="0"/>
                        </a:spcAft>
                      </a:pPr>
                      <a:r>
                        <a:rPr lang="en-GB" sz="2000" dirty="0">
                          <a:effectLst/>
                        </a:rPr>
                        <a:t>H5</a:t>
                      </a:r>
                      <a:endParaRPr lang="en-GB" sz="2000" dirty="0">
                        <a:effectLst/>
                        <a:latin typeface="Arial" panose="020B0604020202020204" pitchFamily="34" charset="0"/>
                        <a:ea typeface="Arial" panose="020B0604020202020204" pitchFamily="34" charset="0"/>
                      </a:endParaRPr>
                    </a:p>
                  </a:txBody>
                  <a:tcPr marL="34689" marR="34689" marT="34689" marB="34689"/>
                </a:tc>
                <a:tc>
                  <a:txBody>
                    <a:bodyPr/>
                    <a:lstStyle/>
                    <a:p>
                      <a:pPr algn="just">
                        <a:lnSpc>
                          <a:spcPct val="200000"/>
                        </a:lnSpc>
                        <a:spcAft>
                          <a:spcPts val="0"/>
                        </a:spcAft>
                      </a:pPr>
                      <a:r>
                        <a:rPr lang="en-GB" sz="1800" dirty="0">
                          <a:effectLst/>
                        </a:rPr>
                        <a:t>Satisfaction with </a:t>
                      </a:r>
                      <a:r>
                        <a:rPr lang="en-GB" sz="1800" dirty="0" err="1">
                          <a:effectLst/>
                        </a:rPr>
                        <a:t>omni</a:t>
                      </a:r>
                      <a:r>
                        <a:rPr lang="en-GB" sz="1800" dirty="0">
                          <a:effectLst/>
                        </a:rPr>
                        <a:t>-interaction mediates the relationship between consistency and customer loyalty.</a:t>
                      </a:r>
                      <a:endParaRPr lang="en-GB" sz="1800" dirty="0">
                        <a:effectLst/>
                        <a:latin typeface="Arial" panose="020B0604020202020204" pitchFamily="34" charset="0"/>
                        <a:ea typeface="Arial" panose="020B0604020202020204" pitchFamily="34" charset="0"/>
                      </a:endParaRPr>
                    </a:p>
                  </a:txBody>
                  <a:tcPr marL="34689" marR="34689" marT="34689" marB="34689"/>
                </a:tc>
                <a:tc>
                  <a:txBody>
                    <a:bodyPr/>
                    <a:lstStyle/>
                    <a:p>
                      <a:pPr algn="just">
                        <a:lnSpc>
                          <a:spcPct val="200000"/>
                        </a:lnSpc>
                        <a:spcAft>
                          <a:spcPts val="0"/>
                        </a:spcAft>
                      </a:pPr>
                      <a:r>
                        <a:rPr lang="en-GB" sz="2000">
                          <a:effectLst/>
                        </a:rPr>
                        <a:t>0.233</a:t>
                      </a:r>
                      <a:endParaRPr lang="en-GB" sz="2000">
                        <a:effectLst/>
                        <a:latin typeface="Arial" panose="020B0604020202020204" pitchFamily="34" charset="0"/>
                        <a:ea typeface="Arial" panose="020B0604020202020204" pitchFamily="34" charset="0"/>
                      </a:endParaRPr>
                    </a:p>
                  </a:txBody>
                  <a:tcPr marL="34689" marR="34689" marT="34689" marB="34689"/>
                </a:tc>
                <a:tc>
                  <a:txBody>
                    <a:bodyPr/>
                    <a:lstStyle/>
                    <a:p>
                      <a:pPr algn="just">
                        <a:lnSpc>
                          <a:spcPct val="200000"/>
                        </a:lnSpc>
                        <a:spcAft>
                          <a:spcPts val="0"/>
                        </a:spcAft>
                      </a:pPr>
                      <a:r>
                        <a:rPr lang="en-GB" sz="2000">
                          <a:effectLst/>
                        </a:rPr>
                        <a:t> </a:t>
                      </a:r>
                      <a:endParaRPr lang="en-GB" sz="2000">
                        <a:effectLst/>
                        <a:latin typeface="Arial" panose="020B0604020202020204" pitchFamily="34" charset="0"/>
                        <a:ea typeface="Arial" panose="020B0604020202020204" pitchFamily="34" charset="0"/>
                      </a:endParaRPr>
                    </a:p>
                  </a:txBody>
                  <a:tcPr marL="34689" marR="34689" marT="34689" marB="34689"/>
                </a:tc>
                <a:tc>
                  <a:txBody>
                    <a:bodyPr/>
                    <a:lstStyle/>
                    <a:p>
                      <a:pPr algn="just">
                        <a:lnSpc>
                          <a:spcPct val="200000"/>
                        </a:lnSpc>
                        <a:spcAft>
                          <a:spcPts val="0"/>
                        </a:spcAft>
                      </a:pPr>
                      <a:r>
                        <a:rPr lang="en-GB" sz="2000" dirty="0">
                          <a:effectLst/>
                        </a:rPr>
                        <a:t>2.147</a:t>
                      </a:r>
                      <a:endParaRPr lang="en-GB" sz="2000" dirty="0">
                        <a:effectLst/>
                        <a:latin typeface="Arial" panose="020B0604020202020204" pitchFamily="34" charset="0"/>
                        <a:ea typeface="Arial" panose="020B0604020202020204" pitchFamily="34" charset="0"/>
                      </a:endParaRPr>
                    </a:p>
                  </a:txBody>
                  <a:tcPr marL="34689" marR="34689" marT="34689" marB="34689"/>
                </a:tc>
                <a:tc>
                  <a:txBody>
                    <a:bodyPr/>
                    <a:lstStyle/>
                    <a:p>
                      <a:pPr algn="just">
                        <a:lnSpc>
                          <a:spcPct val="200000"/>
                        </a:lnSpc>
                        <a:spcAft>
                          <a:spcPts val="0"/>
                        </a:spcAft>
                      </a:pPr>
                      <a:r>
                        <a:rPr lang="en-GB" sz="2000" dirty="0">
                          <a:effectLst/>
                        </a:rPr>
                        <a:t>0.032</a:t>
                      </a:r>
                      <a:endParaRPr lang="en-GB" sz="2000" dirty="0">
                        <a:effectLst/>
                        <a:latin typeface="Arial" panose="020B0604020202020204" pitchFamily="34" charset="0"/>
                        <a:ea typeface="Arial" panose="020B0604020202020204" pitchFamily="34" charset="0"/>
                      </a:endParaRPr>
                    </a:p>
                  </a:txBody>
                  <a:tcPr marL="34689" marR="34689" marT="34689" marB="34689"/>
                </a:tc>
                <a:tc>
                  <a:txBody>
                    <a:bodyPr/>
                    <a:lstStyle/>
                    <a:p>
                      <a:pPr algn="ctr">
                        <a:lnSpc>
                          <a:spcPct val="200000"/>
                        </a:lnSpc>
                        <a:spcAft>
                          <a:spcPts val="0"/>
                        </a:spcAft>
                      </a:pPr>
                      <a:r>
                        <a:rPr lang="en-GB" sz="2000">
                          <a:effectLst/>
                        </a:rPr>
                        <a:t>Supported</a:t>
                      </a:r>
                      <a:endParaRPr lang="en-GB" sz="2000" dirty="0">
                        <a:effectLst/>
                        <a:latin typeface="Arial" panose="020B0604020202020204" pitchFamily="34" charset="0"/>
                        <a:ea typeface="Arial" panose="020B0604020202020204" pitchFamily="34" charset="0"/>
                      </a:endParaRPr>
                    </a:p>
                  </a:txBody>
                  <a:tcPr marL="34689" marR="34689" marT="34689" marB="34689"/>
                </a:tc>
                <a:extLst>
                  <a:ext uri="{0D108BD9-81ED-4DB2-BD59-A6C34878D82A}">
                    <a16:rowId xmlns:a16="http://schemas.microsoft.com/office/drawing/2014/main" val="1649797816"/>
                  </a:ext>
                </a:extLst>
              </a:tr>
              <a:tr h="1574281">
                <a:tc>
                  <a:txBody>
                    <a:bodyPr/>
                    <a:lstStyle/>
                    <a:p>
                      <a:pPr algn="just">
                        <a:lnSpc>
                          <a:spcPct val="200000"/>
                        </a:lnSpc>
                        <a:spcAft>
                          <a:spcPts val="0"/>
                        </a:spcAft>
                      </a:pPr>
                      <a:r>
                        <a:rPr lang="en-GB" sz="2000" dirty="0">
                          <a:effectLst/>
                        </a:rPr>
                        <a:t>H6</a:t>
                      </a:r>
                      <a:endParaRPr lang="en-GB" sz="2000" dirty="0">
                        <a:effectLst/>
                        <a:latin typeface="Arial" panose="020B0604020202020204" pitchFamily="34" charset="0"/>
                        <a:ea typeface="Arial" panose="020B0604020202020204" pitchFamily="34" charset="0"/>
                      </a:endParaRPr>
                    </a:p>
                  </a:txBody>
                  <a:tcPr marL="34689" marR="34689" marT="34689" marB="34689"/>
                </a:tc>
                <a:tc>
                  <a:txBody>
                    <a:bodyPr/>
                    <a:lstStyle/>
                    <a:p>
                      <a:pPr algn="just">
                        <a:lnSpc>
                          <a:spcPct val="200000"/>
                        </a:lnSpc>
                        <a:spcAft>
                          <a:spcPts val="0"/>
                        </a:spcAft>
                      </a:pPr>
                      <a:r>
                        <a:rPr lang="en-GB" sz="1800" dirty="0">
                          <a:effectLst/>
                        </a:rPr>
                        <a:t>Satisfaction with </a:t>
                      </a:r>
                      <a:r>
                        <a:rPr lang="en-GB" sz="1800" dirty="0" err="1">
                          <a:effectLst/>
                        </a:rPr>
                        <a:t>omni</a:t>
                      </a:r>
                      <a:r>
                        <a:rPr lang="en-GB" sz="1800" dirty="0">
                          <a:effectLst/>
                        </a:rPr>
                        <a:t>-interaction mediates the relationship between freedom in selection and customer loyalty.</a:t>
                      </a:r>
                      <a:endParaRPr lang="en-GB" sz="1800" dirty="0">
                        <a:effectLst/>
                        <a:latin typeface="Arial" panose="020B0604020202020204" pitchFamily="34" charset="0"/>
                        <a:ea typeface="Arial" panose="020B0604020202020204" pitchFamily="34" charset="0"/>
                      </a:endParaRPr>
                    </a:p>
                  </a:txBody>
                  <a:tcPr marL="34689" marR="34689" marT="34689" marB="34689"/>
                </a:tc>
                <a:tc>
                  <a:txBody>
                    <a:bodyPr/>
                    <a:lstStyle/>
                    <a:p>
                      <a:pPr algn="just">
                        <a:lnSpc>
                          <a:spcPct val="200000"/>
                        </a:lnSpc>
                        <a:spcAft>
                          <a:spcPts val="0"/>
                        </a:spcAft>
                      </a:pPr>
                      <a:r>
                        <a:rPr lang="en-GB" sz="2000">
                          <a:effectLst/>
                        </a:rPr>
                        <a:t>0.070</a:t>
                      </a:r>
                      <a:endParaRPr lang="en-GB" sz="2000">
                        <a:effectLst/>
                        <a:latin typeface="Arial" panose="020B0604020202020204" pitchFamily="34" charset="0"/>
                        <a:ea typeface="Arial" panose="020B0604020202020204" pitchFamily="34" charset="0"/>
                      </a:endParaRPr>
                    </a:p>
                  </a:txBody>
                  <a:tcPr marL="34689" marR="34689" marT="34689" marB="34689"/>
                </a:tc>
                <a:tc>
                  <a:txBody>
                    <a:bodyPr/>
                    <a:lstStyle/>
                    <a:p>
                      <a:pPr algn="just">
                        <a:lnSpc>
                          <a:spcPct val="200000"/>
                        </a:lnSpc>
                        <a:spcAft>
                          <a:spcPts val="0"/>
                        </a:spcAft>
                      </a:pPr>
                      <a:r>
                        <a:rPr lang="en-GB" sz="2000">
                          <a:effectLst/>
                        </a:rPr>
                        <a:t> </a:t>
                      </a:r>
                      <a:endParaRPr lang="en-GB" sz="2000">
                        <a:effectLst/>
                        <a:latin typeface="Arial" panose="020B0604020202020204" pitchFamily="34" charset="0"/>
                        <a:ea typeface="Arial" panose="020B0604020202020204" pitchFamily="34" charset="0"/>
                      </a:endParaRPr>
                    </a:p>
                  </a:txBody>
                  <a:tcPr marL="34689" marR="34689" marT="34689" marB="34689"/>
                </a:tc>
                <a:tc>
                  <a:txBody>
                    <a:bodyPr/>
                    <a:lstStyle/>
                    <a:p>
                      <a:pPr algn="just">
                        <a:lnSpc>
                          <a:spcPct val="200000"/>
                        </a:lnSpc>
                        <a:spcAft>
                          <a:spcPts val="0"/>
                        </a:spcAft>
                      </a:pPr>
                      <a:r>
                        <a:rPr lang="en-GB" sz="2000">
                          <a:effectLst/>
                        </a:rPr>
                        <a:t>0.663</a:t>
                      </a:r>
                      <a:endParaRPr lang="en-GB" sz="2000">
                        <a:effectLst/>
                        <a:latin typeface="Arial" panose="020B0604020202020204" pitchFamily="34" charset="0"/>
                        <a:ea typeface="Arial" panose="020B0604020202020204" pitchFamily="34" charset="0"/>
                      </a:endParaRPr>
                    </a:p>
                  </a:txBody>
                  <a:tcPr marL="34689" marR="34689" marT="34689" marB="34689"/>
                </a:tc>
                <a:tc>
                  <a:txBody>
                    <a:bodyPr/>
                    <a:lstStyle/>
                    <a:p>
                      <a:pPr algn="just">
                        <a:lnSpc>
                          <a:spcPct val="200000"/>
                        </a:lnSpc>
                        <a:spcAft>
                          <a:spcPts val="0"/>
                        </a:spcAft>
                      </a:pPr>
                      <a:r>
                        <a:rPr lang="en-GB" sz="2000">
                          <a:effectLst/>
                        </a:rPr>
                        <a:t>0.507</a:t>
                      </a:r>
                      <a:endParaRPr lang="en-GB" sz="2000">
                        <a:effectLst/>
                        <a:latin typeface="Arial" panose="020B0604020202020204" pitchFamily="34" charset="0"/>
                        <a:ea typeface="Arial" panose="020B0604020202020204" pitchFamily="34" charset="0"/>
                      </a:endParaRPr>
                    </a:p>
                  </a:txBody>
                  <a:tcPr marL="34689" marR="34689" marT="34689" marB="34689"/>
                </a:tc>
                <a:tc>
                  <a:txBody>
                    <a:bodyPr/>
                    <a:lstStyle/>
                    <a:p>
                      <a:pPr algn="ctr">
                        <a:lnSpc>
                          <a:spcPct val="200000"/>
                        </a:lnSpc>
                        <a:spcAft>
                          <a:spcPts val="0"/>
                        </a:spcAft>
                      </a:pPr>
                      <a:r>
                        <a:rPr lang="en-GB" sz="2000">
                          <a:effectLst/>
                        </a:rPr>
                        <a:t>Not Supported</a:t>
                      </a:r>
                      <a:endParaRPr lang="en-GB" sz="2000" dirty="0">
                        <a:effectLst/>
                        <a:latin typeface="Arial" panose="020B0604020202020204" pitchFamily="34" charset="0"/>
                        <a:ea typeface="Arial" panose="020B0604020202020204" pitchFamily="34" charset="0"/>
                      </a:endParaRPr>
                    </a:p>
                  </a:txBody>
                  <a:tcPr marL="34689" marR="34689" marT="34689" marB="34689"/>
                </a:tc>
                <a:extLst>
                  <a:ext uri="{0D108BD9-81ED-4DB2-BD59-A6C34878D82A}">
                    <a16:rowId xmlns:a16="http://schemas.microsoft.com/office/drawing/2014/main" val="4000403889"/>
                  </a:ext>
                </a:extLst>
              </a:tr>
              <a:tr h="1574281">
                <a:tc>
                  <a:txBody>
                    <a:bodyPr/>
                    <a:lstStyle/>
                    <a:p>
                      <a:pPr algn="just">
                        <a:lnSpc>
                          <a:spcPct val="200000"/>
                        </a:lnSpc>
                        <a:spcAft>
                          <a:spcPts val="0"/>
                        </a:spcAft>
                      </a:pPr>
                      <a:r>
                        <a:rPr lang="en-GB" sz="2000" dirty="0">
                          <a:effectLst/>
                        </a:rPr>
                        <a:t>H7</a:t>
                      </a:r>
                      <a:endParaRPr lang="en-GB" sz="2000" dirty="0">
                        <a:effectLst/>
                        <a:latin typeface="Arial" panose="020B0604020202020204" pitchFamily="34" charset="0"/>
                        <a:ea typeface="Arial" panose="020B0604020202020204" pitchFamily="34" charset="0"/>
                      </a:endParaRPr>
                    </a:p>
                  </a:txBody>
                  <a:tcPr marL="34689" marR="34689" marT="34689" marB="34689"/>
                </a:tc>
                <a:tc>
                  <a:txBody>
                    <a:bodyPr/>
                    <a:lstStyle/>
                    <a:p>
                      <a:pPr algn="just">
                        <a:lnSpc>
                          <a:spcPct val="200000"/>
                        </a:lnSpc>
                        <a:spcAft>
                          <a:spcPts val="0"/>
                        </a:spcAft>
                      </a:pPr>
                      <a:r>
                        <a:rPr lang="en-GB" sz="1800" dirty="0">
                          <a:effectLst/>
                        </a:rPr>
                        <a:t>Satisfaction with </a:t>
                      </a:r>
                      <a:r>
                        <a:rPr lang="en-GB" sz="1800" dirty="0" err="1">
                          <a:effectLst/>
                        </a:rPr>
                        <a:t>omni</a:t>
                      </a:r>
                      <a:r>
                        <a:rPr lang="en-GB" sz="1800" dirty="0">
                          <a:effectLst/>
                        </a:rPr>
                        <a:t>-interaction mediates the relationship between synchronization and customer loyalty.</a:t>
                      </a:r>
                      <a:endParaRPr lang="en-GB" sz="1800" dirty="0">
                        <a:effectLst/>
                        <a:latin typeface="Arial" panose="020B0604020202020204" pitchFamily="34" charset="0"/>
                        <a:ea typeface="Arial" panose="020B0604020202020204" pitchFamily="34" charset="0"/>
                      </a:endParaRPr>
                    </a:p>
                  </a:txBody>
                  <a:tcPr marL="34689" marR="34689" marT="34689" marB="34689"/>
                </a:tc>
                <a:tc>
                  <a:txBody>
                    <a:bodyPr/>
                    <a:lstStyle/>
                    <a:p>
                      <a:pPr algn="just">
                        <a:lnSpc>
                          <a:spcPct val="200000"/>
                        </a:lnSpc>
                        <a:spcAft>
                          <a:spcPts val="0"/>
                        </a:spcAft>
                      </a:pPr>
                      <a:r>
                        <a:rPr lang="en-GB" sz="2000" dirty="0">
                          <a:effectLst/>
                        </a:rPr>
                        <a:t>0.319</a:t>
                      </a:r>
                      <a:endParaRPr lang="en-GB" sz="2000" dirty="0">
                        <a:effectLst/>
                        <a:latin typeface="Arial" panose="020B0604020202020204" pitchFamily="34" charset="0"/>
                        <a:ea typeface="Arial" panose="020B0604020202020204" pitchFamily="34" charset="0"/>
                      </a:endParaRPr>
                    </a:p>
                  </a:txBody>
                  <a:tcPr marL="34689" marR="34689" marT="34689" marB="34689"/>
                </a:tc>
                <a:tc>
                  <a:txBody>
                    <a:bodyPr/>
                    <a:lstStyle/>
                    <a:p>
                      <a:pPr algn="just">
                        <a:lnSpc>
                          <a:spcPct val="200000"/>
                        </a:lnSpc>
                        <a:spcAft>
                          <a:spcPts val="0"/>
                        </a:spcAft>
                      </a:pPr>
                      <a:r>
                        <a:rPr lang="en-GB" sz="2000" dirty="0">
                          <a:effectLst/>
                        </a:rPr>
                        <a:t> </a:t>
                      </a:r>
                      <a:endParaRPr lang="en-GB" sz="2000" dirty="0">
                        <a:effectLst/>
                        <a:latin typeface="Arial" panose="020B0604020202020204" pitchFamily="34" charset="0"/>
                        <a:ea typeface="Arial" panose="020B0604020202020204" pitchFamily="34" charset="0"/>
                      </a:endParaRPr>
                    </a:p>
                  </a:txBody>
                  <a:tcPr marL="34689" marR="34689" marT="34689" marB="34689"/>
                </a:tc>
                <a:tc>
                  <a:txBody>
                    <a:bodyPr/>
                    <a:lstStyle/>
                    <a:p>
                      <a:pPr algn="just">
                        <a:lnSpc>
                          <a:spcPct val="200000"/>
                        </a:lnSpc>
                        <a:spcAft>
                          <a:spcPts val="0"/>
                        </a:spcAft>
                      </a:pPr>
                      <a:r>
                        <a:rPr lang="en-GB" sz="2000" dirty="0">
                          <a:effectLst/>
                        </a:rPr>
                        <a:t>4.093</a:t>
                      </a:r>
                      <a:endParaRPr lang="en-GB" sz="2000" dirty="0">
                        <a:effectLst/>
                        <a:latin typeface="Arial" panose="020B0604020202020204" pitchFamily="34" charset="0"/>
                        <a:ea typeface="Arial" panose="020B0604020202020204" pitchFamily="34" charset="0"/>
                      </a:endParaRPr>
                    </a:p>
                  </a:txBody>
                  <a:tcPr marL="34689" marR="34689" marT="34689" marB="34689"/>
                </a:tc>
                <a:tc>
                  <a:txBody>
                    <a:bodyPr/>
                    <a:lstStyle/>
                    <a:p>
                      <a:pPr algn="just">
                        <a:lnSpc>
                          <a:spcPct val="200000"/>
                        </a:lnSpc>
                        <a:spcAft>
                          <a:spcPts val="0"/>
                        </a:spcAft>
                      </a:pPr>
                      <a:r>
                        <a:rPr lang="en-GB" sz="2000" dirty="0">
                          <a:effectLst/>
                        </a:rPr>
                        <a:t>0.000</a:t>
                      </a:r>
                      <a:endParaRPr lang="en-GB" sz="2000" dirty="0">
                        <a:effectLst/>
                        <a:latin typeface="Arial" panose="020B0604020202020204" pitchFamily="34" charset="0"/>
                        <a:ea typeface="Arial" panose="020B0604020202020204" pitchFamily="34" charset="0"/>
                      </a:endParaRPr>
                    </a:p>
                  </a:txBody>
                  <a:tcPr marL="34689" marR="34689" marT="34689" marB="34689"/>
                </a:tc>
                <a:tc>
                  <a:txBody>
                    <a:bodyPr/>
                    <a:lstStyle/>
                    <a:p>
                      <a:pPr algn="ctr">
                        <a:lnSpc>
                          <a:spcPct val="200000"/>
                        </a:lnSpc>
                        <a:spcAft>
                          <a:spcPts val="0"/>
                        </a:spcAft>
                      </a:pPr>
                      <a:r>
                        <a:rPr lang="en-GB" sz="2000" dirty="0">
                          <a:effectLst/>
                        </a:rPr>
                        <a:t>Supported</a:t>
                      </a:r>
                      <a:endParaRPr lang="en-GB" sz="2000" dirty="0">
                        <a:effectLst/>
                        <a:latin typeface="Arial" panose="020B0604020202020204" pitchFamily="34" charset="0"/>
                        <a:ea typeface="Arial" panose="020B0604020202020204" pitchFamily="34" charset="0"/>
                      </a:endParaRPr>
                    </a:p>
                  </a:txBody>
                  <a:tcPr marL="34689" marR="34689" marT="34689" marB="34689"/>
                </a:tc>
                <a:extLst>
                  <a:ext uri="{0D108BD9-81ED-4DB2-BD59-A6C34878D82A}">
                    <a16:rowId xmlns:a16="http://schemas.microsoft.com/office/drawing/2014/main" val="3483032170"/>
                  </a:ext>
                </a:extLst>
              </a:tr>
              <a:tr h="653090">
                <a:tc>
                  <a:txBody>
                    <a:bodyPr/>
                    <a:lstStyle/>
                    <a:p>
                      <a:pPr algn="just">
                        <a:lnSpc>
                          <a:spcPct val="200000"/>
                        </a:lnSpc>
                        <a:spcAft>
                          <a:spcPts val="0"/>
                        </a:spcAft>
                      </a:pPr>
                      <a:endParaRPr lang="en-GB" sz="2000">
                        <a:effectLst/>
                        <a:latin typeface="Arial" panose="020B0604020202020204" pitchFamily="34" charset="0"/>
                        <a:ea typeface="Arial" panose="020B0604020202020204" pitchFamily="34" charset="0"/>
                      </a:endParaRPr>
                    </a:p>
                  </a:txBody>
                  <a:tcPr marL="34689" marR="34689" marT="34689" marB="34689"/>
                </a:tc>
                <a:tc>
                  <a:txBody>
                    <a:bodyPr/>
                    <a:lstStyle/>
                    <a:p>
                      <a:pPr algn="just">
                        <a:lnSpc>
                          <a:spcPct val="200000"/>
                        </a:lnSpc>
                        <a:spcAft>
                          <a:spcPts val="0"/>
                        </a:spcAft>
                      </a:pPr>
                      <a:endParaRPr lang="en-GB" sz="2000" dirty="0">
                        <a:effectLst/>
                        <a:latin typeface="Arial" panose="020B0604020202020204" pitchFamily="34" charset="0"/>
                        <a:ea typeface="Arial" panose="020B0604020202020204" pitchFamily="34" charset="0"/>
                      </a:endParaRPr>
                    </a:p>
                  </a:txBody>
                  <a:tcPr marL="34689" marR="34689" marT="34689" marB="34689"/>
                </a:tc>
                <a:tc>
                  <a:txBody>
                    <a:bodyPr/>
                    <a:lstStyle/>
                    <a:p>
                      <a:pPr algn="just">
                        <a:lnSpc>
                          <a:spcPct val="200000"/>
                        </a:lnSpc>
                        <a:spcAft>
                          <a:spcPts val="0"/>
                        </a:spcAft>
                      </a:pPr>
                      <a:endParaRPr lang="en-GB" sz="2000" dirty="0">
                        <a:effectLst/>
                        <a:latin typeface="Arial" panose="020B0604020202020204" pitchFamily="34" charset="0"/>
                        <a:ea typeface="Arial" panose="020B0604020202020204" pitchFamily="34" charset="0"/>
                      </a:endParaRPr>
                    </a:p>
                  </a:txBody>
                  <a:tcPr marL="34689" marR="34689" marT="34689" marB="34689"/>
                </a:tc>
                <a:tc>
                  <a:txBody>
                    <a:bodyPr/>
                    <a:lstStyle/>
                    <a:p>
                      <a:pPr algn="just">
                        <a:lnSpc>
                          <a:spcPct val="200000"/>
                        </a:lnSpc>
                        <a:spcAft>
                          <a:spcPts val="0"/>
                        </a:spcAft>
                      </a:pPr>
                      <a:endParaRPr lang="en-GB" sz="2000" dirty="0">
                        <a:effectLst/>
                        <a:latin typeface="Arial" panose="020B0604020202020204" pitchFamily="34" charset="0"/>
                        <a:ea typeface="Arial" panose="020B0604020202020204" pitchFamily="34" charset="0"/>
                      </a:endParaRPr>
                    </a:p>
                  </a:txBody>
                  <a:tcPr marL="34689" marR="34689" marT="34689" marB="34689"/>
                </a:tc>
                <a:tc>
                  <a:txBody>
                    <a:bodyPr/>
                    <a:lstStyle/>
                    <a:p>
                      <a:pPr algn="just">
                        <a:lnSpc>
                          <a:spcPct val="200000"/>
                        </a:lnSpc>
                        <a:spcAft>
                          <a:spcPts val="0"/>
                        </a:spcAft>
                      </a:pPr>
                      <a:endParaRPr lang="en-GB" sz="2000" dirty="0">
                        <a:effectLst/>
                        <a:latin typeface="Arial" panose="020B0604020202020204" pitchFamily="34" charset="0"/>
                        <a:ea typeface="Arial" panose="020B0604020202020204" pitchFamily="34" charset="0"/>
                      </a:endParaRPr>
                    </a:p>
                  </a:txBody>
                  <a:tcPr marL="34689" marR="34689" marT="34689" marB="34689"/>
                </a:tc>
                <a:tc>
                  <a:txBody>
                    <a:bodyPr/>
                    <a:lstStyle/>
                    <a:p>
                      <a:pPr algn="just">
                        <a:lnSpc>
                          <a:spcPct val="200000"/>
                        </a:lnSpc>
                        <a:spcAft>
                          <a:spcPts val="0"/>
                        </a:spcAft>
                      </a:pPr>
                      <a:endParaRPr lang="en-GB" sz="2000" dirty="0">
                        <a:effectLst/>
                        <a:latin typeface="Arial" panose="020B0604020202020204" pitchFamily="34" charset="0"/>
                        <a:ea typeface="Arial" panose="020B0604020202020204" pitchFamily="34" charset="0"/>
                      </a:endParaRPr>
                    </a:p>
                  </a:txBody>
                  <a:tcPr marL="34689" marR="34689" marT="34689" marB="34689"/>
                </a:tc>
                <a:tc>
                  <a:txBody>
                    <a:bodyPr/>
                    <a:lstStyle/>
                    <a:p>
                      <a:pPr algn="ctr">
                        <a:lnSpc>
                          <a:spcPct val="200000"/>
                        </a:lnSpc>
                        <a:spcAft>
                          <a:spcPts val="0"/>
                        </a:spcAft>
                      </a:pPr>
                      <a:endParaRPr lang="en-GB" sz="2000" dirty="0">
                        <a:effectLst/>
                        <a:latin typeface="Arial" panose="020B0604020202020204" pitchFamily="34" charset="0"/>
                        <a:ea typeface="Arial" panose="020B0604020202020204" pitchFamily="34" charset="0"/>
                      </a:endParaRPr>
                    </a:p>
                  </a:txBody>
                  <a:tcPr marL="34689" marR="34689" marT="34689" marB="34689"/>
                </a:tc>
                <a:extLst>
                  <a:ext uri="{0D108BD9-81ED-4DB2-BD59-A6C34878D82A}">
                    <a16:rowId xmlns:a16="http://schemas.microsoft.com/office/drawing/2014/main" val="688458724"/>
                  </a:ext>
                </a:extLst>
              </a:tr>
            </a:tbl>
          </a:graphicData>
        </a:graphic>
      </p:graphicFrame>
    </p:spTree>
    <p:extLst>
      <p:ext uri="{BB962C8B-B14F-4D97-AF65-F5344CB8AC3E}">
        <p14:creationId xmlns:p14="http://schemas.microsoft.com/office/powerpoint/2010/main" val="37680117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 name="Research Contributions"/>
          <p:cNvSpPr txBox="1">
            <a:spLocks noGrp="1"/>
          </p:cNvSpPr>
          <p:nvPr>
            <p:ph type="title"/>
          </p:nvPr>
        </p:nvSpPr>
        <p:spPr>
          <a:xfrm>
            <a:off x="894252" y="116070"/>
            <a:ext cx="10160000" cy="654397"/>
          </a:xfrm>
          <a:prstGeom prst="rect">
            <a:avLst/>
          </a:prstGeom>
        </p:spPr>
        <p:txBody>
          <a:bodyPr>
            <a:normAutofit/>
          </a:bodyPr>
          <a:lstStyle/>
          <a:p>
            <a:pPr algn="ctr"/>
            <a:r>
              <a:rPr sz="3000" b="1" dirty="0">
                <a:latin typeface="Times New Roman" panose="02020603050405020304" pitchFamily="18" charset="0"/>
                <a:cs typeface="Times New Roman" panose="02020603050405020304" pitchFamily="18" charset="0"/>
              </a:rPr>
              <a:t>Research Contributions</a:t>
            </a:r>
          </a:p>
        </p:txBody>
      </p:sp>
      <p:sp>
        <p:nvSpPr>
          <p:cNvPr id="184" name="Theoretical Contributions"/>
          <p:cNvSpPr txBox="1"/>
          <p:nvPr/>
        </p:nvSpPr>
        <p:spPr>
          <a:xfrm rot="16200000">
            <a:off x="-2256489" y="3391383"/>
            <a:ext cx="5185394" cy="6052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anchor="ctr">
            <a:spAutoFit/>
          </a:bodyPr>
          <a:lstStyle/>
          <a:p>
            <a:r>
              <a:rPr sz="3600" b="1" dirty="0">
                <a:latin typeface="Times New Roman" panose="02020603050405020304" pitchFamily="18" charset="0"/>
                <a:cs typeface="Times New Roman" panose="02020603050405020304" pitchFamily="18" charset="0"/>
              </a:rPr>
              <a:t>Theoretical Contributions</a:t>
            </a:r>
          </a:p>
        </p:txBody>
      </p:sp>
      <p:sp>
        <p:nvSpPr>
          <p:cNvPr id="187" name="Freeform: Shape 35"/>
          <p:cNvSpPr/>
          <p:nvPr/>
        </p:nvSpPr>
        <p:spPr>
          <a:xfrm rot="19283165">
            <a:off x="510450" y="469908"/>
            <a:ext cx="4248544" cy="3348310"/>
          </a:xfrm>
          <a:custGeom>
            <a:avLst/>
            <a:gdLst/>
            <a:ahLst/>
            <a:cxnLst>
              <a:cxn ang="0">
                <a:pos x="wd2" y="hd2"/>
              </a:cxn>
              <a:cxn ang="5400000">
                <a:pos x="wd2" y="hd2"/>
              </a:cxn>
              <a:cxn ang="10800000">
                <a:pos x="wd2" y="hd2"/>
              </a:cxn>
              <a:cxn ang="16200000">
                <a:pos x="wd2" y="hd2"/>
              </a:cxn>
            </a:cxnLst>
            <a:rect l="0" t="0" r="r" b="b"/>
            <a:pathLst>
              <a:path w="21600" h="21600" extrusionOk="0">
                <a:moveTo>
                  <a:pt x="10800" y="4868"/>
                </a:moveTo>
                <a:cubicBezTo>
                  <a:pt x="7506" y="4868"/>
                  <a:pt x="4836" y="7555"/>
                  <a:pt x="4836" y="10870"/>
                </a:cubicBezTo>
                <a:cubicBezTo>
                  <a:pt x="4836" y="14186"/>
                  <a:pt x="7506" y="16873"/>
                  <a:pt x="10800" y="16873"/>
                </a:cubicBezTo>
                <a:cubicBezTo>
                  <a:pt x="14094" y="16873"/>
                  <a:pt x="16764" y="14186"/>
                  <a:pt x="16764" y="10870"/>
                </a:cubicBezTo>
                <a:cubicBezTo>
                  <a:pt x="16764" y="7555"/>
                  <a:pt x="14094" y="4868"/>
                  <a:pt x="10800" y="4868"/>
                </a:cubicBezTo>
                <a:close/>
                <a:moveTo>
                  <a:pt x="10800" y="0"/>
                </a:moveTo>
                <a:cubicBezTo>
                  <a:pt x="16765" y="0"/>
                  <a:pt x="21600" y="4867"/>
                  <a:pt x="21600" y="10870"/>
                </a:cubicBezTo>
                <a:cubicBezTo>
                  <a:pt x="21600" y="16124"/>
                  <a:pt x="17898" y="20506"/>
                  <a:pt x="12977" y="21520"/>
                </a:cubicBezTo>
                <a:lnTo>
                  <a:pt x="12457" y="21600"/>
                </a:lnTo>
                <a:lnTo>
                  <a:pt x="12316" y="21215"/>
                </a:lnTo>
                <a:cubicBezTo>
                  <a:pt x="10677" y="17313"/>
                  <a:pt x="6839" y="14575"/>
                  <a:pt x="2365" y="14575"/>
                </a:cubicBezTo>
                <a:cubicBezTo>
                  <a:pt x="1992" y="14575"/>
                  <a:pt x="1624" y="14594"/>
                  <a:pt x="1261" y="14631"/>
                </a:cubicBezTo>
                <a:lnTo>
                  <a:pt x="709" y="14716"/>
                </a:lnTo>
                <a:lnTo>
                  <a:pt x="486" y="14103"/>
                </a:lnTo>
                <a:cubicBezTo>
                  <a:pt x="170" y="13082"/>
                  <a:pt x="0" y="11996"/>
                  <a:pt x="0" y="10870"/>
                </a:cubicBezTo>
                <a:cubicBezTo>
                  <a:pt x="0" y="4867"/>
                  <a:pt x="4835" y="0"/>
                  <a:pt x="10800" y="0"/>
                </a:cubicBezTo>
                <a:close/>
              </a:path>
            </a:pathLst>
          </a:custGeom>
          <a:solidFill>
            <a:srgbClr val="F36F13"/>
          </a:solidFill>
          <a:ln w="12700">
            <a:solidFill>
              <a:srgbClr val="F36F13"/>
            </a:solidFill>
            <a:miter/>
          </a:ln>
        </p:spPr>
        <p:txBody>
          <a:bodyPr lIns="22860" rIns="22860" anchor="ctr"/>
          <a:lstStyle/>
          <a:p>
            <a:pPr defTabSz="457200">
              <a:defRPr sz="1800" b="0">
                <a:effectLst/>
                <a:latin typeface="Calibri"/>
                <a:ea typeface="Calibri"/>
                <a:cs typeface="Calibri"/>
                <a:sym typeface="Calibri"/>
              </a:defRPr>
            </a:pPr>
            <a:endParaRPr sz="900" dirty="0"/>
          </a:p>
        </p:txBody>
      </p:sp>
      <p:sp>
        <p:nvSpPr>
          <p:cNvPr id="189" name="Circle: Hollow 33"/>
          <p:cNvSpPr/>
          <p:nvPr/>
        </p:nvSpPr>
        <p:spPr>
          <a:xfrm>
            <a:off x="903404" y="2734792"/>
            <a:ext cx="4664252" cy="4046808"/>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4836" y="10800"/>
                </a:moveTo>
                <a:cubicBezTo>
                  <a:pt x="4836" y="14094"/>
                  <a:pt x="7506" y="16764"/>
                  <a:pt x="10800" y="16764"/>
                </a:cubicBezTo>
                <a:cubicBezTo>
                  <a:pt x="14094" y="16764"/>
                  <a:pt x="16764" y="14094"/>
                  <a:pt x="16764" y="10800"/>
                </a:cubicBezTo>
                <a:cubicBezTo>
                  <a:pt x="16764" y="7506"/>
                  <a:pt x="14094" y="4836"/>
                  <a:pt x="10800" y="4836"/>
                </a:cubicBezTo>
                <a:cubicBezTo>
                  <a:pt x="7506" y="4836"/>
                  <a:pt x="4836" y="7506"/>
                  <a:pt x="4836" y="10800"/>
                </a:cubicBezTo>
                <a:close/>
              </a:path>
            </a:pathLst>
          </a:custGeom>
          <a:solidFill>
            <a:srgbClr val="00B09B"/>
          </a:solidFill>
          <a:ln w="12700">
            <a:solidFill>
              <a:srgbClr val="00B09B"/>
            </a:solidFill>
            <a:miter/>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2860" rIns="22860" anchor="ctr"/>
          <a:lstStyle>
            <a:lvl1pPr defTabSz="914400">
              <a:defRPr sz="3800" b="0">
                <a:latin typeface="Calibri"/>
                <a:ea typeface="Calibri"/>
                <a:cs typeface="Calibri"/>
                <a:sym typeface="Calibri"/>
              </a:defRPr>
            </a:lvl1pPr>
          </a:lstStyle>
          <a:p>
            <a:pPr marL="285750" indent="-285750" algn="just">
              <a:buFont typeface="Arial" panose="020B0604020202020204" pitchFamily="34" charset="0"/>
              <a:buChar char="•"/>
              <a:defRPr>
                <a:effectLst/>
              </a:defRPr>
            </a:pPr>
            <a:r>
              <a:rPr lang="en-GB" sz="1800" dirty="0">
                <a:latin typeface="Times" panose="02020603050405020304" pitchFamily="18" charset="0"/>
                <a:cs typeface="Times" panose="02020603050405020304" pitchFamily="18" charset="0"/>
              </a:rPr>
              <a:t>Our model adapts its variables from six different but pertinent studies and employs underpinning theories of planned </a:t>
            </a:r>
            <a:r>
              <a:rPr lang="en-GB" sz="1800" dirty="0" err="1">
                <a:latin typeface="Times" panose="02020603050405020304" pitchFamily="18" charset="0"/>
                <a:cs typeface="Times" panose="02020603050405020304" pitchFamily="18" charset="0"/>
              </a:rPr>
              <a:t>behavior</a:t>
            </a:r>
            <a:r>
              <a:rPr lang="en-GB" sz="1800" dirty="0">
                <a:latin typeface="Times" panose="02020603050405020304" pitchFamily="18" charset="0"/>
                <a:cs typeface="Times" panose="02020603050405020304" pitchFamily="18" charset="0"/>
              </a:rPr>
              <a:t> (for variables including consistency, freedom in selection and synchronization) and customer satisfaction. </a:t>
            </a:r>
            <a:r>
              <a:rPr lang="en-MY" sz="1800" b="1" dirty="0">
                <a:latin typeface="Times" panose="02020603050405020304" pitchFamily="18" charset="0"/>
                <a:cs typeface="Times" panose="02020603050405020304" pitchFamily="18" charset="0"/>
              </a:rPr>
              <a:t> </a:t>
            </a:r>
          </a:p>
        </p:txBody>
      </p:sp>
      <p:sp>
        <p:nvSpPr>
          <p:cNvPr id="192" name="ECT…"/>
          <p:cNvSpPr txBox="1"/>
          <p:nvPr/>
        </p:nvSpPr>
        <p:spPr>
          <a:xfrm>
            <a:off x="3206886" y="2122832"/>
            <a:ext cx="3239325" cy="3282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5400" tIns="25400" rIns="25400" bIns="25400" anchor="ctr">
            <a:spAutoFit/>
          </a:bodyPr>
          <a:lstStyle/>
          <a:p>
            <a:endParaRPr dirty="0"/>
          </a:p>
        </p:txBody>
      </p:sp>
      <p:sp>
        <p:nvSpPr>
          <p:cNvPr id="193" name="additional…"/>
          <p:cNvSpPr txBox="1"/>
          <p:nvPr/>
        </p:nvSpPr>
        <p:spPr>
          <a:xfrm>
            <a:off x="3169711" y="5038125"/>
            <a:ext cx="2878165" cy="18979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5400" tIns="25400" rIns="25400" bIns="25400" anchor="ctr">
            <a:spAutoFit/>
          </a:bodyPr>
          <a:lstStyle/>
          <a:p>
            <a:endParaRPr sz="900" dirty="0"/>
          </a:p>
        </p:txBody>
      </p:sp>
      <p:sp>
        <p:nvSpPr>
          <p:cNvPr id="194" name="mediatior"/>
          <p:cNvSpPr txBox="1"/>
          <p:nvPr/>
        </p:nvSpPr>
        <p:spPr>
          <a:xfrm>
            <a:off x="2476573" y="3091022"/>
            <a:ext cx="1702570" cy="42062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5400" tIns="25400" rIns="25400" bIns="25400" anchor="ctr">
            <a:spAutoFit/>
          </a:bodyPr>
          <a:lstStyle/>
          <a:p>
            <a:endParaRPr sz="2400" b="1" dirty="0">
              <a:latin typeface="Times New Roman" panose="02020603050405020304" pitchFamily="18" charset="0"/>
              <a:ea typeface="Times"/>
              <a:cs typeface="Times New Roman" panose="02020603050405020304" pitchFamily="18" charset="0"/>
              <a:sym typeface="Times"/>
            </a:endParaRPr>
          </a:p>
        </p:txBody>
      </p:sp>
      <p:sp>
        <p:nvSpPr>
          <p:cNvPr id="4" name="Rectangle 3"/>
          <p:cNvSpPr/>
          <p:nvPr/>
        </p:nvSpPr>
        <p:spPr>
          <a:xfrm>
            <a:off x="638856" y="1287974"/>
            <a:ext cx="4073653" cy="1754326"/>
          </a:xfrm>
          <a:prstGeom prst="rect">
            <a:avLst/>
          </a:prstGeom>
        </p:spPr>
        <p:txBody>
          <a:bodyPr wrap="square">
            <a:spAutoFit/>
          </a:bodyPr>
          <a:lstStyle/>
          <a:p>
            <a:pPr marL="342900" indent="-342900" algn="just">
              <a:buFont typeface="Arial" panose="020B0604020202020204" pitchFamily="34" charset="0"/>
              <a:buChar char="•"/>
              <a:defRPr>
                <a:effectLst/>
              </a:defRPr>
            </a:pPr>
            <a:r>
              <a:rPr lang="en-GB" dirty="0">
                <a:latin typeface="Times" panose="02020603050405020304" pitchFamily="18" charset="0"/>
                <a:cs typeface="Times" panose="02020603050405020304" pitchFamily="18" charset="0"/>
              </a:rPr>
              <a:t>This study expands the literature in the fields of consumer </a:t>
            </a:r>
            <a:r>
              <a:rPr lang="en-GB" dirty="0" err="1">
                <a:latin typeface="Times" panose="02020603050405020304" pitchFamily="18" charset="0"/>
                <a:cs typeface="Times" panose="02020603050405020304" pitchFamily="18" charset="0"/>
              </a:rPr>
              <a:t>behavior</a:t>
            </a:r>
            <a:r>
              <a:rPr lang="en-GB" dirty="0">
                <a:latin typeface="Times" panose="02020603050405020304" pitchFamily="18" charset="0"/>
                <a:cs typeface="Times" panose="02020603050405020304" pitchFamily="18" charset="0"/>
              </a:rPr>
              <a:t> in </a:t>
            </a:r>
            <a:r>
              <a:rPr lang="en-GB" dirty="0" err="1">
                <a:latin typeface="Times" panose="02020603050405020304" pitchFamily="18" charset="0"/>
                <a:cs typeface="Times" panose="02020603050405020304" pitchFamily="18" charset="0"/>
              </a:rPr>
              <a:t>omni</a:t>
            </a:r>
            <a:r>
              <a:rPr lang="en-GB" dirty="0">
                <a:latin typeface="Times" panose="02020603050405020304" pitchFamily="18" charset="0"/>
                <a:cs typeface="Times" panose="02020603050405020304" pitchFamily="18" charset="0"/>
              </a:rPr>
              <a:t>-channel by taking into account constructs such as consistency, freedom in selection, synchronization, satisfaction and customer loyalty. </a:t>
            </a:r>
            <a:endParaRPr lang="en-MY" sz="2000" b="1" dirty="0">
              <a:latin typeface="Times" panose="02020603050405020304" pitchFamily="18" charset="0"/>
              <a:cs typeface="Times" panose="02020603050405020304" pitchFamily="18" charset="0"/>
            </a:endParaRPr>
          </a:p>
        </p:txBody>
      </p:sp>
      <p:sp>
        <p:nvSpPr>
          <p:cNvPr id="5" name="TextBox 4"/>
          <p:cNvSpPr txBox="1"/>
          <p:nvPr/>
        </p:nvSpPr>
        <p:spPr>
          <a:xfrm>
            <a:off x="5591268" y="1101333"/>
            <a:ext cx="5462984" cy="5078313"/>
          </a:xfrm>
          <a:prstGeom prst="rect">
            <a:avLst/>
          </a:prstGeom>
          <a:noFill/>
        </p:spPr>
        <p:txBody>
          <a:bodyPr wrap="square" rtlCol="0">
            <a:spAutoFit/>
          </a:bodyPr>
          <a:lstStyle/>
          <a:p>
            <a:r>
              <a:rPr lang="en-US" sz="2400" b="1" dirty="0">
                <a:latin typeface="Times New Roman" panose="02020603050405020304" pitchFamily="18" charset="0"/>
                <a:cs typeface="Times New Roman" panose="02020603050405020304" pitchFamily="18" charset="0"/>
              </a:rPr>
              <a:t>Practical Implication</a:t>
            </a:r>
          </a:p>
          <a:p>
            <a:pPr marL="285750" indent="-285750" algn="just">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These results on the dynamics of service quality provide guidelines to managers on how to create a blueprint of an effective multichannel system beneficial for both customers and companies.</a:t>
            </a:r>
          </a:p>
          <a:p>
            <a:pPr marL="285750" indent="-285750" algn="just">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These findings highlight the key determinants of </a:t>
            </a:r>
            <a:r>
              <a:rPr lang="en-US" dirty="0" err="1">
                <a:latin typeface="Times New Roman" panose="02020603050405020304" pitchFamily="18" charset="0"/>
                <a:cs typeface="Times New Roman" panose="02020603050405020304" pitchFamily="18" charset="0"/>
              </a:rPr>
              <a:t>omni</a:t>
            </a:r>
            <a:r>
              <a:rPr lang="en-US" dirty="0">
                <a:latin typeface="Times New Roman" panose="02020603050405020304" pitchFamily="18" charset="0"/>
                <a:cs typeface="Times New Roman" panose="02020603050405020304" pitchFamily="18" charset="0"/>
              </a:rPr>
              <a:t>-channel experience which significantly impact customers’ behavioral beliefs and intention in </a:t>
            </a:r>
            <a:r>
              <a:rPr lang="en-US" dirty="0" err="1">
                <a:latin typeface="Times New Roman" panose="02020603050405020304" pitchFamily="18" charset="0"/>
                <a:cs typeface="Times New Roman" panose="02020603050405020304" pitchFamily="18" charset="0"/>
              </a:rPr>
              <a:t>omni</a:t>
            </a:r>
            <a:r>
              <a:rPr lang="en-US" dirty="0">
                <a:latin typeface="Times New Roman" panose="02020603050405020304" pitchFamily="18" charset="0"/>
                <a:cs typeface="Times New Roman" panose="02020603050405020304" pitchFamily="18" charset="0"/>
              </a:rPr>
              <a:t>-channel shopping.</a:t>
            </a:r>
          </a:p>
          <a:p>
            <a:pPr marL="285750" indent="-285750" algn="just">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This research has a significant contribution to existing knowledge on service quality, </a:t>
            </a:r>
            <a:r>
              <a:rPr lang="en-US" dirty="0" err="1">
                <a:latin typeface="Times New Roman" panose="02020603050405020304" pitchFamily="18" charset="0"/>
                <a:cs typeface="Times New Roman" panose="02020603050405020304" pitchFamily="18" charset="0"/>
              </a:rPr>
              <a:t>omni</a:t>
            </a:r>
            <a:r>
              <a:rPr lang="en-US" dirty="0">
                <a:latin typeface="Times New Roman" panose="02020603050405020304" pitchFamily="18" charset="0"/>
                <a:cs typeface="Times New Roman" panose="02020603050405020304" pitchFamily="18" charset="0"/>
              </a:rPr>
              <a:t>-channel management, and multichannel service quality research.</a:t>
            </a:r>
          </a:p>
          <a:p>
            <a:br>
              <a:rPr lang="en-US" sz="2400" dirty="0"/>
            </a:br>
            <a:endParaRPr lang="en-GB"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0038082"/>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THANK YOU SO MUCH"/>
          <p:cNvSpPr txBox="1">
            <a:spLocks noGrp="1"/>
          </p:cNvSpPr>
          <p:nvPr>
            <p:ph type="ctrTitle"/>
          </p:nvPr>
        </p:nvSpPr>
        <p:spPr>
          <a:prstGeom prst="rect">
            <a:avLst/>
          </a:prstGeom>
        </p:spPr>
        <p:txBody>
          <a:bodyPr/>
          <a:lstStyle/>
          <a:p>
            <a:r>
              <a:rPr dirty="0"/>
              <a:t>THANK YOU SO MUCH</a:t>
            </a:r>
          </a:p>
        </p:txBody>
      </p:sp>
      <p:sp>
        <p:nvSpPr>
          <p:cNvPr id="197" name="FOR LISTENING"/>
          <p:cNvSpPr txBox="1">
            <a:spLocks noGrp="1"/>
          </p:cNvSpPr>
          <p:nvPr>
            <p:ph type="subTitle" sz="quarter" idx="1"/>
          </p:nvPr>
        </p:nvSpPr>
        <p:spPr>
          <a:xfrm>
            <a:off x="1646830" y="3724868"/>
            <a:ext cx="9144000" cy="1655762"/>
          </a:xfrm>
          <a:prstGeom prst="rect">
            <a:avLst/>
          </a:prstGeom>
        </p:spPr>
        <p:txBody>
          <a:bodyPr/>
          <a:lstStyle/>
          <a:p>
            <a:r>
              <a:rPr dirty="0"/>
              <a:t>FOR LISTENING</a:t>
            </a:r>
          </a:p>
        </p:txBody>
      </p:sp>
    </p:spTree>
    <p:extLst>
      <p:ext uri="{BB962C8B-B14F-4D97-AF65-F5344CB8AC3E}">
        <p14:creationId xmlns:p14="http://schemas.microsoft.com/office/powerpoint/2010/main" val="2883449049"/>
      </p:ext>
    </p:extLst>
  </p:cSld>
  <p:clrMapOvr>
    <a:masterClrMapping/>
  </p:clrMapOvr>
  <mc:AlternateContent xmlns:mc="http://schemas.openxmlformats.org/markup-compatibility/2006" xmlns:p14="http://schemas.microsoft.com/office/powerpoint/2010/main">
    <mc:Choice Requires="p14">
      <p:transition spd="slow">
        <p14:switch dir="l"/>
      </p:transition>
    </mc:Choice>
    <mc:Fallback xmlns="" xmlns:m="http://schemas.openxmlformats.org/officeDocument/2006/math" xmlns:a14="http://schemas.microsoft.com/office/drawing/2010/main">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8768"/>
            <a:ext cx="10515600" cy="1026947"/>
          </a:xfrm>
        </p:spPr>
        <p:txBody>
          <a:bodyPr/>
          <a:lstStyle/>
          <a:p>
            <a:pPr algn="ctr"/>
            <a:r>
              <a:rPr lang="en-US" b="1" dirty="0">
                <a:latin typeface="Times New Roman" panose="02020603050405020304" pitchFamily="18" charset="0"/>
                <a:cs typeface="Times New Roman" panose="02020603050405020304" pitchFamily="18" charset="0"/>
              </a:rPr>
              <a:t>INTRODUCTION contd.</a:t>
            </a:r>
          </a:p>
        </p:txBody>
      </p:sp>
      <p:sp>
        <p:nvSpPr>
          <p:cNvPr id="3" name="Content Placeholder 2"/>
          <p:cNvSpPr>
            <a:spLocks noGrp="1"/>
          </p:cNvSpPr>
          <p:nvPr>
            <p:ph idx="1"/>
          </p:nvPr>
        </p:nvSpPr>
        <p:spPr>
          <a:xfrm>
            <a:off x="838200" y="1361602"/>
            <a:ext cx="10515600" cy="4351338"/>
          </a:xfrm>
        </p:spPr>
        <p:txBody>
          <a:bodyPr/>
          <a:lstStyle/>
          <a:p>
            <a:pPr algn="just"/>
            <a:r>
              <a:rPr lang="en-US" dirty="0">
                <a:latin typeface="Times New Roman" panose="02020603050405020304" pitchFamily="18" charset="0"/>
                <a:cs typeface="Times New Roman" panose="02020603050405020304" pitchFamily="18" charset="0"/>
              </a:rPr>
              <a:t>Retailers and service providers expect that good experience provided to consumers will eventually pave the way to attaining a </a:t>
            </a:r>
            <a:r>
              <a:rPr lang="en-US" b="1" dirty="0">
                <a:latin typeface="Times New Roman" panose="02020603050405020304" pitchFamily="18" charset="0"/>
                <a:cs typeface="Times New Roman" panose="02020603050405020304" pitchFamily="18" charset="0"/>
              </a:rPr>
              <a:t>higher level of satisfaction</a:t>
            </a:r>
            <a:r>
              <a:rPr lang="en-US" dirty="0">
                <a:latin typeface="Times New Roman" panose="02020603050405020304" pitchFamily="18" charset="0"/>
                <a:cs typeface="Times New Roman" panose="02020603050405020304" pitchFamily="18" charset="0"/>
              </a:rPr>
              <a:t> among customers (</a:t>
            </a:r>
            <a:r>
              <a:rPr lang="en-US" dirty="0" err="1">
                <a:latin typeface="Times New Roman" panose="02020603050405020304" pitchFamily="18" charset="0"/>
                <a:cs typeface="Times New Roman" panose="02020603050405020304" pitchFamily="18" charset="0"/>
              </a:rPr>
              <a:t>Hamouda</a:t>
            </a:r>
            <a:r>
              <a:rPr lang="en-US" dirty="0">
                <a:latin typeface="Times New Roman" panose="02020603050405020304" pitchFamily="18" charset="0"/>
                <a:cs typeface="Times New Roman" panose="02020603050405020304" pitchFamily="18" charset="0"/>
              </a:rPr>
              <a:t>, 2019; Rodríguez-</a:t>
            </a:r>
            <a:r>
              <a:rPr lang="en-US" dirty="0" err="1">
                <a:latin typeface="Times New Roman" panose="02020603050405020304" pitchFamily="18" charset="0"/>
                <a:cs typeface="Times New Roman" panose="02020603050405020304" pitchFamily="18" charset="0"/>
              </a:rPr>
              <a:t>Torrico</a:t>
            </a:r>
            <a:r>
              <a:rPr lang="en-US" dirty="0">
                <a:latin typeface="Times New Roman" panose="02020603050405020304" pitchFamily="18" charset="0"/>
                <a:cs typeface="Times New Roman" panose="02020603050405020304" pitchFamily="18" charset="0"/>
              </a:rPr>
              <a:t> et al. 2020). </a:t>
            </a:r>
          </a:p>
          <a:p>
            <a:pPr marL="0" indent="0" algn="just">
              <a:buNone/>
            </a:pP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Satisfying the customer is identified as a significant determinant of generating and maintaining the </a:t>
            </a:r>
            <a:r>
              <a:rPr lang="en-US" b="1" dirty="0">
                <a:latin typeface="Times New Roman" panose="02020603050405020304" pitchFamily="18" charset="0"/>
                <a:cs typeface="Times New Roman" panose="02020603050405020304" pitchFamily="18" charset="0"/>
              </a:rPr>
              <a:t>level of customer loyalty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Hamouda</a:t>
            </a:r>
            <a:r>
              <a:rPr lang="en-US" dirty="0">
                <a:latin typeface="Times New Roman" panose="02020603050405020304" pitchFamily="18" charset="0"/>
                <a:cs typeface="Times New Roman" panose="02020603050405020304" pitchFamily="18" charset="0"/>
              </a:rPr>
              <a:t>, 2019).</a:t>
            </a:r>
          </a:p>
        </p:txBody>
      </p:sp>
    </p:spTree>
    <p:extLst>
      <p:ext uri="{BB962C8B-B14F-4D97-AF65-F5344CB8AC3E}">
        <p14:creationId xmlns:p14="http://schemas.microsoft.com/office/powerpoint/2010/main" val="1185034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6761"/>
            <a:ext cx="10515600" cy="904118"/>
          </a:xfrm>
        </p:spPr>
        <p:txBody>
          <a:bodyPr/>
          <a:lstStyle/>
          <a:p>
            <a:pPr algn="ctr"/>
            <a:r>
              <a:rPr lang="en-US" b="1" dirty="0">
                <a:latin typeface="Times New Roman" panose="02020603050405020304" pitchFamily="18" charset="0"/>
                <a:cs typeface="Times New Roman" panose="02020603050405020304" pitchFamily="18" charset="0"/>
              </a:rPr>
              <a:t>INTRODUCTION contd.</a:t>
            </a:r>
          </a:p>
        </p:txBody>
      </p:sp>
      <p:sp>
        <p:nvSpPr>
          <p:cNvPr id="3" name="Content Placeholder 2"/>
          <p:cNvSpPr>
            <a:spLocks noGrp="1"/>
          </p:cNvSpPr>
          <p:nvPr>
            <p:ph idx="1"/>
          </p:nvPr>
        </p:nvSpPr>
        <p:spPr>
          <a:xfrm>
            <a:off x="838200" y="1170532"/>
            <a:ext cx="10515600" cy="4351338"/>
          </a:xfrm>
        </p:spPr>
        <p:txBody>
          <a:bodyPr/>
          <a:lstStyle/>
          <a:p>
            <a:pPr algn="just"/>
            <a:r>
              <a:rPr lang="en-US" dirty="0">
                <a:latin typeface="Times New Roman" panose="02020603050405020304" pitchFamily="18" charset="0"/>
                <a:cs typeface="Times New Roman" panose="02020603050405020304" pitchFamily="18" charset="0"/>
              </a:rPr>
              <a:t>A comprehensive </a:t>
            </a:r>
            <a:r>
              <a:rPr lang="en-US" dirty="0" err="1">
                <a:latin typeface="Times New Roman" panose="02020603050405020304" pitchFamily="18" charset="0"/>
                <a:cs typeface="Times New Roman" panose="02020603050405020304" pitchFamily="18" charset="0"/>
              </a:rPr>
              <a:t>omni</a:t>
            </a:r>
            <a:r>
              <a:rPr lang="en-US" dirty="0">
                <a:latin typeface="Times New Roman" panose="02020603050405020304" pitchFamily="18" charset="0"/>
                <a:cs typeface="Times New Roman" panose="02020603050405020304" pitchFamily="18" charset="0"/>
              </a:rPr>
              <a:t>-channel strategy requires a much advanced level of logistics approach because the modern consumer prefers an integrated process and a </a:t>
            </a:r>
            <a:r>
              <a:rPr lang="en-US" b="1" dirty="0">
                <a:latin typeface="Times New Roman" panose="02020603050405020304" pitchFamily="18" charset="0"/>
                <a:cs typeface="Times New Roman" panose="02020603050405020304" pitchFamily="18" charset="0"/>
              </a:rPr>
              <a:t>consistent view of the product</a:t>
            </a:r>
            <a:r>
              <a:rPr lang="en-US" dirty="0">
                <a:latin typeface="Times New Roman" panose="02020603050405020304" pitchFamily="18" charset="0"/>
                <a:cs typeface="Times New Roman" panose="02020603050405020304" pitchFamily="18" charset="0"/>
              </a:rPr>
              <a:t>, irrespective of the channel (</a:t>
            </a:r>
            <a:r>
              <a:rPr lang="en-US" dirty="0" err="1">
                <a:latin typeface="Times New Roman" panose="02020603050405020304" pitchFamily="18" charset="0"/>
                <a:cs typeface="Times New Roman" panose="02020603050405020304" pitchFamily="18" charset="0"/>
              </a:rPr>
              <a:t>Adivar</a:t>
            </a:r>
            <a:r>
              <a:rPr lang="en-US" dirty="0">
                <a:latin typeface="Times New Roman" panose="02020603050405020304" pitchFamily="18" charset="0"/>
                <a:cs typeface="Times New Roman" panose="02020603050405020304" pitchFamily="18" charset="0"/>
              </a:rPr>
              <a:t> et al., 2019). </a:t>
            </a:r>
          </a:p>
          <a:p>
            <a:pPr marL="0" indent="0" algn="just">
              <a:buNone/>
            </a:pP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It is the advancement of technology as well as increased level of digitalization that has dramatically revamped the retail industry and opened new avenues for a </a:t>
            </a:r>
            <a:r>
              <a:rPr lang="en-US" b="1" dirty="0">
                <a:latin typeface="Times New Roman" panose="02020603050405020304" pitchFamily="18" charset="0"/>
                <a:cs typeface="Times New Roman" panose="02020603050405020304" pitchFamily="18" charset="0"/>
              </a:rPr>
              <a:t>seamless service experience</a:t>
            </a:r>
            <a:r>
              <a:rPr lang="en-US" dirty="0">
                <a:latin typeface="Times New Roman" panose="02020603050405020304" pitchFamily="18" charset="0"/>
                <a:cs typeface="Times New Roman" panose="02020603050405020304" pitchFamily="18" charset="0"/>
              </a:rPr>
              <a:t> for the modern shopper. </a:t>
            </a:r>
          </a:p>
        </p:txBody>
      </p:sp>
    </p:spTree>
    <p:extLst>
      <p:ext uri="{BB962C8B-B14F-4D97-AF65-F5344CB8AC3E}">
        <p14:creationId xmlns:p14="http://schemas.microsoft.com/office/powerpoint/2010/main" val="2378043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63174"/>
          </a:xfrm>
        </p:spPr>
        <p:txBody>
          <a:bodyPr/>
          <a:lstStyle/>
          <a:p>
            <a:pPr algn="ctr"/>
            <a:r>
              <a:rPr lang="en-US" b="1" dirty="0">
                <a:latin typeface="Times New Roman" panose="02020603050405020304" pitchFamily="18" charset="0"/>
                <a:cs typeface="Times New Roman" panose="02020603050405020304" pitchFamily="18" charset="0"/>
              </a:rPr>
              <a:t>INTRODUCTION contd.</a:t>
            </a:r>
          </a:p>
        </p:txBody>
      </p:sp>
      <p:sp>
        <p:nvSpPr>
          <p:cNvPr id="3" name="Content Placeholder 2"/>
          <p:cNvSpPr>
            <a:spLocks noGrp="1"/>
          </p:cNvSpPr>
          <p:nvPr>
            <p:ph idx="1"/>
          </p:nvPr>
        </p:nvSpPr>
        <p:spPr>
          <a:xfrm>
            <a:off x="838200" y="1375249"/>
            <a:ext cx="10515600" cy="4351338"/>
          </a:xfrm>
        </p:spPr>
        <p:txBody>
          <a:bodyPr/>
          <a:lstStyle/>
          <a:p>
            <a:pPr algn="just"/>
            <a:r>
              <a:rPr lang="en-US" dirty="0">
                <a:latin typeface="Times New Roman" panose="02020603050405020304" pitchFamily="18" charset="0"/>
                <a:cs typeface="Times New Roman" panose="02020603050405020304" pitchFamily="18" charset="0"/>
              </a:rPr>
              <a:t>The </a:t>
            </a:r>
            <a:r>
              <a:rPr lang="en-US" b="1" dirty="0">
                <a:latin typeface="Times New Roman" panose="02020603050405020304" pitchFamily="18" charset="0"/>
                <a:cs typeface="Times New Roman" panose="02020603050405020304" pitchFamily="18" charset="0"/>
              </a:rPr>
              <a:t>overall quality of the customer journey</a:t>
            </a:r>
            <a:r>
              <a:rPr lang="en-US" dirty="0">
                <a:latin typeface="Times New Roman" panose="02020603050405020304" pitchFamily="18" charset="0"/>
                <a:cs typeface="Times New Roman" panose="02020603050405020304" pitchFamily="18" charset="0"/>
              </a:rPr>
              <a:t> through the various stages of the purchase process as well as across numerous touch-points is crucial in impacting customers’ assessments of the service quality provided by the </a:t>
            </a:r>
            <a:r>
              <a:rPr lang="en-US" dirty="0" err="1">
                <a:latin typeface="Times New Roman" panose="02020603050405020304" pitchFamily="18" charset="0"/>
                <a:cs typeface="Times New Roman" panose="02020603050405020304" pitchFamily="18" charset="0"/>
              </a:rPr>
              <a:t>omni</a:t>
            </a:r>
            <a:r>
              <a:rPr lang="en-US" dirty="0">
                <a:latin typeface="Times New Roman" panose="02020603050405020304" pitchFamily="18" charset="0"/>
                <a:cs typeface="Times New Roman" panose="02020603050405020304" pitchFamily="18" charset="0"/>
              </a:rPr>
              <a:t>-channel retailer (Baxendale et al., 2015). </a:t>
            </a:r>
          </a:p>
          <a:p>
            <a:pPr marL="0" indent="0" algn="just">
              <a:buNone/>
            </a:pP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Today’s customers keep on moving toward an </a:t>
            </a:r>
            <a:r>
              <a:rPr lang="en-US" b="1" dirty="0">
                <a:latin typeface="Times New Roman" panose="02020603050405020304" pitchFamily="18" charset="0"/>
                <a:cs typeface="Times New Roman" panose="02020603050405020304" pitchFamily="18" charset="0"/>
              </a:rPr>
              <a:t>increasingly complex shopping journey</a:t>
            </a:r>
            <a:r>
              <a:rPr lang="en-US" dirty="0">
                <a:latin typeface="Times New Roman" panose="02020603050405020304" pitchFamily="18" charset="0"/>
                <a:cs typeface="Times New Roman" panose="02020603050405020304" pitchFamily="18" charset="0"/>
              </a:rPr>
              <a:t> by virtue of their engagement with a variety of communication devices, which give them access to a multitude of channels (Mintel, 2014).</a:t>
            </a:r>
          </a:p>
        </p:txBody>
      </p:sp>
    </p:spTree>
    <p:extLst>
      <p:ext uri="{BB962C8B-B14F-4D97-AF65-F5344CB8AC3E}">
        <p14:creationId xmlns:p14="http://schemas.microsoft.com/office/powerpoint/2010/main" val="1350308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86003"/>
          </a:xfrm>
        </p:spPr>
        <p:txBody>
          <a:bodyPr/>
          <a:lstStyle/>
          <a:p>
            <a:pPr algn="ctr"/>
            <a:r>
              <a:rPr lang="en-US" b="1" dirty="0">
                <a:latin typeface="Times New Roman" panose="02020603050405020304" pitchFamily="18" charset="0"/>
                <a:cs typeface="Times New Roman" panose="02020603050405020304" pitchFamily="18" charset="0"/>
              </a:rPr>
              <a:t>RESEARCH PROBLEM</a:t>
            </a:r>
          </a:p>
        </p:txBody>
      </p:sp>
      <p:sp>
        <p:nvSpPr>
          <p:cNvPr id="3" name="Content Placeholder 2"/>
          <p:cNvSpPr>
            <a:spLocks noGrp="1"/>
          </p:cNvSpPr>
          <p:nvPr>
            <p:ph idx="1"/>
          </p:nvPr>
        </p:nvSpPr>
        <p:spPr>
          <a:xfrm>
            <a:off x="838200" y="1351128"/>
            <a:ext cx="10515600" cy="4351338"/>
          </a:xfrm>
        </p:spPr>
        <p:txBody>
          <a:bodyPr/>
          <a:lstStyle/>
          <a:p>
            <a:pPr algn="just"/>
            <a:r>
              <a:rPr lang="en-US" dirty="0">
                <a:latin typeface="Times New Roman" panose="02020603050405020304" pitchFamily="18" charset="0"/>
                <a:cs typeface="Times New Roman" panose="02020603050405020304" pitchFamily="18" charset="0"/>
              </a:rPr>
              <a:t>In the context of Pakistani consumers, achieving success in an </a:t>
            </a:r>
            <a:r>
              <a:rPr lang="en-US" b="1" dirty="0" err="1">
                <a:latin typeface="Times New Roman" panose="02020603050405020304" pitchFamily="18" charset="0"/>
                <a:cs typeface="Times New Roman" panose="02020603050405020304" pitchFamily="18" charset="0"/>
              </a:rPr>
              <a:t>omni</a:t>
            </a:r>
            <a:r>
              <a:rPr lang="en-US" b="1" dirty="0">
                <a:latin typeface="Times New Roman" panose="02020603050405020304" pitchFamily="18" charset="0"/>
                <a:cs typeface="Times New Roman" panose="02020603050405020304" pitchFamily="18" charset="0"/>
              </a:rPr>
              <a:t>-channel based strategy</a:t>
            </a:r>
            <a:r>
              <a:rPr lang="en-US" dirty="0">
                <a:latin typeface="Times New Roman" panose="02020603050405020304" pitchFamily="18" charset="0"/>
                <a:cs typeface="Times New Roman" panose="02020603050405020304" pitchFamily="18" charset="0"/>
              </a:rPr>
              <a:t> is deemed highly challenging as satisfying the customer in these competitive times is becoming increasingly difficult.</a:t>
            </a:r>
          </a:p>
          <a:p>
            <a:pPr marL="0" indent="0" algn="just">
              <a:buNone/>
            </a:pP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The general business problem is that retail managers experience loss of revenue because of poorly planned and executed </a:t>
            </a:r>
            <a:r>
              <a:rPr lang="en-US" b="1" dirty="0">
                <a:latin typeface="Times New Roman" panose="02020603050405020304" pitchFamily="18" charset="0"/>
                <a:cs typeface="Times New Roman" panose="02020603050405020304" pitchFamily="18" charset="0"/>
              </a:rPr>
              <a:t>customer experience strategies</a:t>
            </a:r>
            <a:r>
              <a:rPr lang="en-US" dirty="0">
                <a:latin typeface="Times New Roman" panose="02020603050405020304" pitchFamily="18" charset="0"/>
                <a:cs typeface="Times New Roman" panose="02020603050405020304" pitchFamily="18" charset="0"/>
              </a:rPr>
              <a:t>, which drive customers to other retail establishments (</a:t>
            </a:r>
            <a:r>
              <a:rPr lang="en-US" dirty="0" err="1">
                <a:latin typeface="Times New Roman" panose="02020603050405020304" pitchFamily="18" charset="0"/>
                <a:cs typeface="Times New Roman" panose="02020603050405020304" pitchFamily="18" charset="0"/>
              </a:rPr>
              <a:t>Hamouda</a:t>
            </a:r>
            <a:r>
              <a:rPr lang="en-US" dirty="0">
                <a:latin typeface="Times New Roman" panose="02020603050405020304" pitchFamily="18" charset="0"/>
                <a:cs typeface="Times New Roman" panose="02020603050405020304" pitchFamily="18" charset="0"/>
              </a:rPr>
              <a:t>, 2019; Rodríguez-</a:t>
            </a:r>
            <a:r>
              <a:rPr lang="en-US" dirty="0" err="1">
                <a:latin typeface="Times New Roman" panose="02020603050405020304" pitchFamily="18" charset="0"/>
                <a:cs typeface="Times New Roman" panose="02020603050405020304" pitchFamily="18" charset="0"/>
              </a:rPr>
              <a:t>Torrico</a:t>
            </a:r>
            <a:r>
              <a:rPr lang="en-US" dirty="0">
                <a:latin typeface="Times New Roman" panose="02020603050405020304" pitchFamily="18" charset="0"/>
                <a:cs typeface="Times New Roman" panose="02020603050405020304" pitchFamily="18" charset="0"/>
              </a:rPr>
              <a:t> et al. 2020). </a:t>
            </a:r>
          </a:p>
        </p:txBody>
      </p:sp>
    </p:spTree>
    <p:extLst>
      <p:ext uri="{BB962C8B-B14F-4D97-AF65-F5344CB8AC3E}">
        <p14:creationId xmlns:p14="http://schemas.microsoft.com/office/powerpoint/2010/main" val="2537586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47"/>
            <a:ext cx="10515600" cy="767639"/>
          </a:xfrm>
        </p:spPr>
        <p:txBody>
          <a:bodyPr/>
          <a:lstStyle/>
          <a:p>
            <a:pPr algn="ctr"/>
            <a:r>
              <a:rPr lang="en-US" b="1" dirty="0">
                <a:latin typeface="Times New Roman" panose="02020603050405020304" pitchFamily="18" charset="0"/>
                <a:cs typeface="Times New Roman" panose="02020603050405020304" pitchFamily="18" charset="0"/>
              </a:rPr>
              <a:t>RESEARCH PROBLEM contd.</a:t>
            </a:r>
          </a:p>
        </p:txBody>
      </p:sp>
      <p:sp>
        <p:nvSpPr>
          <p:cNvPr id="3" name="Content Placeholder 2"/>
          <p:cNvSpPr>
            <a:spLocks noGrp="1"/>
          </p:cNvSpPr>
          <p:nvPr>
            <p:ph idx="1"/>
          </p:nvPr>
        </p:nvSpPr>
        <p:spPr>
          <a:xfrm>
            <a:off x="838200" y="996285"/>
            <a:ext cx="10515600" cy="5691897"/>
          </a:xfrm>
        </p:spPr>
        <p:txBody>
          <a:bodyPr>
            <a:normAutofit fontScale="92500"/>
          </a:bodyPr>
          <a:lstStyle/>
          <a:p>
            <a:pPr algn="just"/>
            <a:r>
              <a:rPr lang="en-US" dirty="0">
                <a:latin typeface="Times" panose="02020603050405020304" pitchFamily="18" charset="0"/>
                <a:cs typeface="Times" panose="02020603050405020304" pitchFamily="18" charset="0"/>
              </a:rPr>
              <a:t>The specific issue is that retail managers lack knowledge of the techniques and skills needed to devise and implement appropriate strategies for </a:t>
            </a:r>
            <a:r>
              <a:rPr lang="en-US" b="1" dirty="0">
                <a:latin typeface="Times" panose="02020603050405020304" pitchFamily="18" charset="0"/>
                <a:cs typeface="Times" panose="02020603050405020304" pitchFamily="18" charset="0"/>
              </a:rPr>
              <a:t>building brand loyalty</a:t>
            </a:r>
            <a:r>
              <a:rPr lang="en-US" dirty="0">
                <a:latin typeface="Times" panose="02020603050405020304" pitchFamily="18" charset="0"/>
                <a:cs typeface="Times" panose="02020603050405020304" pitchFamily="18" charset="0"/>
              </a:rPr>
              <a:t> by virtue of improving customer experience. </a:t>
            </a:r>
          </a:p>
          <a:p>
            <a:pPr marL="0" indent="0" algn="just">
              <a:buNone/>
            </a:pPr>
            <a:endParaRPr lang="en-US" dirty="0">
              <a:latin typeface="Times" panose="02020603050405020304" pitchFamily="18" charset="0"/>
              <a:cs typeface="Times" panose="02020603050405020304" pitchFamily="18" charset="0"/>
            </a:endParaRPr>
          </a:p>
          <a:p>
            <a:pPr algn="just"/>
            <a:r>
              <a:rPr lang="en-GB" dirty="0">
                <a:latin typeface="Times" panose="02020603050405020304" pitchFamily="18" charset="0"/>
                <a:cs typeface="Times" panose="02020603050405020304" pitchFamily="18" charset="0"/>
              </a:rPr>
              <a:t>A limited number of studies focusing on various dimensions of </a:t>
            </a:r>
            <a:r>
              <a:rPr lang="en-GB" dirty="0" err="1">
                <a:latin typeface="Times" panose="02020603050405020304" pitchFamily="18" charset="0"/>
                <a:cs typeface="Times" panose="02020603050405020304" pitchFamily="18" charset="0"/>
              </a:rPr>
              <a:t>omni</a:t>
            </a:r>
            <a:r>
              <a:rPr lang="en-GB" dirty="0">
                <a:latin typeface="Times" panose="02020603050405020304" pitchFamily="18" charset="0"/>
                <a:cs typeface="Times" panose="02020603050405020304" pitchFamily="18" charset="0"/>
              </a:rPr>
              <a:t>-channel’s seamless interaction experience have explored the linkages with customer satisfaction and customer loyalty (</a:t>
            </a:r>
            <a:r>
              <a:rPr lang="en-GB" dirty="0" err="1">
                <a:latin typeface="Times" panose="02020603050405020304" pitchFamily="18" charset="0"/>
                <a:cs typeface="Times" panose="02020603050405020304" pitchFamily="18" charset="0"/>
              </a:rPr>
              <a:t>Hamouda</a:t>
            </a:r>
            <a:r>
              <a:rPr lang="en-GB" dirty="0">
                <a:latin typeface="Times" panose="02020603050405020304" pitchFamily="18" charset="0"/>
                <a:cs typeface="Times" panose="02020603050405020304" pitchFamily="18" charset="0"/>
              </a:rPr>
              <a:t>, 2019; </a:t>
            </a:r>
            <a:r>
              <a:rPr lang="en-GB" dirty="0" err="1">
                <a:latin typeface="Times" panose="02020603050405020304" pitchFamily="18" charset="0"/>
                <a:cs typeface="Times" panose="02020603050405020304" pitchFamily="18" charset="0"/>
              </a:rPr>
              <a:t>Hänninen</a:t>
            </a:r>
            <a:r>
              <a:rPr lang="en-GB" dirty="0">
                <a:latin typeface="Times" panose="02020603050405020304" pitchFamily="18" charset="0"/>
                <a:cs typeface="Times" panose="02020603050405020304" pitchFamily="18" charset="0"/>
              </a:rPr>
              <a:t>, Kwan, &amp; </a:t>
            </a:r>
            <a:r>
              <a:rPr lang="en-GB" dirty="0" err="1">
                <a:latin typeface="Times" panose="02020603050405020304" pitchFamily="18" charset="0"/>
                <a:cs typeface="Times" panose="02020603050405020304" pitchFamily="18" charset="0"/>
              </a:rPr>
              <a:t>Mitronen</a:t>
            </a:r>
            <a:r>
              <a:rPr lang="en-GB" dirty="0">
                <a:latin typeface="Times" panose="02020603050405020304" pitchFamily="18" charset="0"/>
                <a:cs typeface="Times" panose="02020603050405020304" pitchFamily="18" charset="0"/>
              </a:rPr>
              <a:t>, 2021; </a:t>
            </a:r>
            <a:r>
              <a:rPr lang="en-GB" dirty="0" err="1">
                <a:latin typeface="Times" panose="02020603050405020304" pitchFamily="18" charset="0"/>
                <a:cs typeface="Times" panose="02020603050405020304" pitchFamily="18" charset="0"/>
              </a:rPr>
              <a:t>Jocevski</a:t>
            </a:r>
            <a:r>
              <a:rPr lang="en-GB" dirty="0">
                <a:latin typeface="Times" panose="02020603050405020304" pitchFamily="18" charset="0"/>
                <a:cs typeface="Times" panose="02020603050405020304" pitchFamily="18" charset="0"/>
              </a:rPr>
              <a:t> et al., 2019; Rodríguez-</a:t>
            </a:r>
            <a:r>
              <a:rPr lang="en-GB" dirty="0" err="1">
                <a:latin typeface="Times" panose="02020603050405020304" pitchFamily="18" charset="0"/>
                <a:cs typeface="Times" panose="02020603050405020304" pitchFamily="18" charset="0"/>
              </a:rPr>
              <a:t>Torrico</a:t>
            </a:r>
            <a:r>
              <a:rPr lang="en-GB" dirty="0">
                <a:latin typeface="Times" panose="02020603050405020304" pitchFamily="18" charset="0"/>
                <a:cs typeface="Times" panose="02020603050405020304" pitchFamily="18" charset="0"/>
              </a:rPr>
              <a:t> et al., 2020; </a:t>
            </a:r>
            <a:r>
              <a:rPr lang="en-GB" dirty="0" err="1">
                <a:latin typeface="Times" panose="02020603050405020304" pitchFamily="18" charset="0"/>
                <a:cs typeface="Times" panose="02020603050405020304" pitchFamily="18" charset="0"/>
              </a:rPr>
              <a:t>Sahu</a:t>
            </a:r>
            <a:r>
              <a:rPr lang="en-GB" dirty="0">
                <a:latin typeface="Times" panose="02020603050405020304" pitchFamily="18" charset="0"/>
                <a:cs typeface="Times" panose="02020603050405020304" pitchFamily="18" charset="0"/>
              </a:rPr>
              <a:t>, Khan, &amp; Gupta, 2021; </a:t>
            </a:r>
            <a:r>
              <a:rPr lang="en-GB" dirty="0" err="1">
                <a:latin typeface="Times" panose="02020603050405020304" pitchFamily="18" charset="0"/>
                <a:cs typeface="Times" panose="02020603050405020304" pitchFamily="18" charset="0"/>
              </a:rPr>
              <a:t>Sorkun</a:t>
            </a:r>
            <a:r>
              <a:rPr lang="en-GB" dirty="0">
                <a:latin typeface="Times" panose="02020603050405020304" pitchFamily="18" charset="0"/>
                <a:cs typeface="Times" panose="02020603050405020304" pitchFamily="18" charset="0"/>
              </a:rPr>
              <a:t>, </a:t>
            </a:r>
            <a:r>
              <a:rPr lang="en-GB" dirty="0" err="1">
                <a:latin typeface="Times" panose="02020603050405020304" pitchFamily="18" charset="0"/>
                <a:cs typeface="Times" panose="02020603050405020304" pitchFamily="18" charset="0"/>
              </a:rPr>
              <a:t>Hüseyinoğlu</a:t>
            </a:r>
            <a:r>
              <a:rPr lang="en-GB" dirty="0">
                <a:latin typeface="Times" panose="02020603050405020304" pitchFamily="18" charset="0"/>
                <a:cs typeface="Times" panose="02020603050405020304" pitchFamily="18" charset="0"/>
              </a:rPr>
              <a:t>, &amp; </a:t>
            </a:r>
            <a:r>
              <a:rPr lang="en-GB" dirty="0" err="1">
                <a:latin typeface="Times" panose="02020603050405020304" pitchFamily="18" charset="0"/>
                <a:cs typeface="Times" panose="02020603050405020304" pitchFamily="18" charset="0"/>
              </a:rPr>
              <a:t>Börühan</a:t>
            </a:r>
            <a:r>
              <a:rPr lang="en-GB" dirty="0">
                <a:latin typeface="Times" panose="02020603050405020304" pitchFamily="18" charset="0"/>
                <a:cs typeface="Times" panose="02020603050405020304" pitchFamily="18" charset="0"/>
              </a:rPr>
              <a:t>, 2020). In order to bridge this gap, t</a:t>
            </a:r>
            <a:r>
              <a:rPr lang="en-US" dirty="0">
                <a:latin typeface="Times" panose="02020603050405020304" pitchFamily="18" charset="0"/>
                <a:cs typeface="Times" panose="02020603050405020304" pitchFamily="18" charset="0"/>
              </a:rPr>
              <a:t>he current research aims to provide a comprehensive model of customer satisfaction and loyalty by assessing the dimensions of </a:t>
            </a:r>
            <a:r>
              <a:rPr lang="en-US" b="1" dirty="0">
                <a:latin typeface="Times" panose="02020603050405020304" pitchFamily="18" charset="0"/>
                <a:cs typeface="Times" panose="02020603050405020304" pitchFamily="18" charset="0"/>
              </a:rPr>
              <a:t>customer seamless experience</a:t>
            </a:r>
            <a:r>
              <a:rPr lang="en-US" dirty="0">
                <a:latin typeface="Times" panose="02020603050405020304" pitchFamily="18" charset="0"/>
                <a:cs typeface="Times" panose="02020603050405020304" pitchFamily="18" charset="0"/>
              </a:rPr>
              <a:t>, its influence on customer satisfaction and then predict the level of customer loyalty based on customer satisfaction (</a:t>
            </a:r>
            <a:r>
              <a:rPr lang="en-US" dirty="0" err="1">
                <a:latin typeface="Times" panose="02020603050405020304" pitchFamily="18" charset="0"/>
                <a:cs typeface="Times" panose="02020603050405020304" pitchFamily="18" charset="0"/>
              </a:rPr>
              <a:t>Hamouda</a:t>
            </a:r>
            <a:r>
              <a:rPr lang="en-US" dirty="0">
                <a:latin typeface="Times" panose="02020603050405020304" pitchFamily="18" charset="0"/>
                <a:cs typeface="Times" panose="02020603050405020304" pitchFamily="18" charset="0"/>
              </a:rPr>
              <a:t>, 2019; Rodríguez-</a:t>
            </a:r>
            <a:r>
              <a:rPr lang="en-US" dirty="0" err="1">
                <a:latin typeface="Times" panose="02020603050405020304" pitchFamily="18" charset="0"/>
                <a:cs typeface="Times" panose="02020603050405020304" pitchFamily="18" charset="0"/>
              </a:rPr>
              <a:t>Torrico</a:t>
            </a:r>
            <a:r>
              <a:rPr lang="en-US" dirty="0">
                <a:latin typeface="Times" panose="02020603050405020304" pitchFamily="18" charset="0"/>
                <a:cs typeface="Times" panose="02020603050405020304" pitchFamily="18" charset="0"/>
              </a:rPr>
              <a:t> et al. 2020).</a:t>
            </a:r>
          </a:p>
        </p:txBody>
      </p:sp>
    </p:spTree>
    <p:extLst>
      <p:ext uri="{BB962C8B-B14F-4D97-AF65-F5344CB8AC3E}">
        <p14:creationId xmlns:p14="http://schemas.microsoft.com/office/powerpoint/2010/main" val="15993146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8365"/>
            <a:ext cx="10515600" cy="1023582"/>
          </a:xfrm>
        </p:spPr>
        <p:txBody>
          <a:bodyPr/>
          <a:lstStyle/>
          <a:p>
            <a:pPr algn="ctr"/>
            <a:r>
              <a:rPr lang="en-US" b="1" dirty="0">
                <a:latin typeface="Times New Roman" panose="02020603050405020304" pitchFamily="18" charset="0"/>
                <a:cs typeface="Times New Roman" panose="02020603050405020304" pitchFamily="18" charset="0"/>
              </a:rPr>
              <a:t>REVIEW OF LITERATURE</a:t>
            </a:r>
          </a:p>
        </p:txBody>
      </p:sp>
      <p:sp>
        <p:nvSpPr>
          <p:cNvPr id="3" name="Content Placeholder 2"/>
          <p:cNvSpPr>
            <a:spLocks noGrp="1"/>
          </p:cNvSpPr>
          <p:nvPr>
            <p:ph idx="1"/>
          </p:nvPr>
        </p:nvSpPr>
        <p:spPr>
          <a:xfrm>
            <a:off x="742665" y="1241947"/>
            <a:ext cx="10515600" cy="4351338"/>
          </a:xfrm>
        </p:spPr>
        <p:txBody>
          <a:bodyPr/>
          <a:lstStyle/>
          <a:p>
            <a:pPr algn="just"/>
            <a:r>
              <a:rPr lang="en-US" dirty="0">
                <a:latin typeface="Times New Roman" panose="02020603050405020304" pitchFamily="18" charset="0"/>
                <a:cs typeface="Times New Roman" panose="02020603050405020304" pitchFamily="18" charset="0"/>
              </a:rPr>
              <a:t>Both the customer and the retailer are engaged in the </a:t>
            </a:r>
            <a:r>
              <a:rPr lang="en-US" b="1" dirty="0">
                <a:latin typeface="Times New Roman" panose="02020603050405020304" pitchFamily="18" charset="0"/>
                <a:cs typeface="Times New Roman" panose="02020603050405020304" pitchFamily="18" charset="0"/>
              </a:rPr>
              <a:t>simultaneous use of channels and devices</a:t>
            </a:r>
            <a:r>
              <a:rPr lang="en-US" dirty="0">
                <a:latin typeface="Times New Roman" panose="02020603050405020304" pitchFamily="18" charset="0"/>
                <a:cs typeface="Times New Roman" panose="02020603050405020304" pitchFamily="18" charset="0"/>
              </a:rPr>
              <a:t>, starting from information search and concluding at order fulfillment and possible product return (</a:t>
            </a:r>
            <a:r>
              <a:rPr lang="en-US" dirty="0" err="1">
                <a:latin typeface="Times New Roman" panose="02020603050405020304" pitchFamily="18" charset="0"/>
                <a:cs typeface="Times New Roman" panose="02020603050405020304" pitchFamily="18" charset="0"/>
              </a:rPr>
              <a:t>Verhoef</a:t>
            </a:r>
            <a:r>
              <a:rPr lang="en-US" dirty="0">
                <a:latin typeface="Times New Roman" panose="02020603050405020304" pitchFamily="18" charset="0"/>
                <a:cs typeface="Times New Roman" panose="02020603050405020304" pitchFamily="18" charset="0"/>
              </a:rPr>
              <a:t> et al., 2015).</a:t>
            </a:r>
          </a:p>
          <a:p>
            <a:pPr marL="0" indent="0" algn="just">
              <a:buNone/>
            </a:pP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According to Cao and Li (2015), various benefits accrue to the firm that achieve a </a:t>
            </a:r>
            <a:r>
              <a:rPr lang="en-US" b="1" dirty="0">
                <a:latin typeface="Times New Roman" panose="02020603050405020304" pitchFamily="18" charset="0"/>
                <a:cs typeface="Times New Roman" panose="02020603050405020304" pitchFamily="18" charset="0"/>
              </a:rPr>
              <a:t>high level of cross-channel integration</a:t>
            </a:r>
            <a:r>
              <a:rPr lang="en-US" dirty="0">
                <a:latin typeface="Times New Roman" panose="02020603050405020304" pitchFamily="18" charset="0"/>
                <a:cs typeface="Times New Roman" panose="02020603050405020304" pitchFamily="18" charset="0"/>
              </a:rPr>
              <a:t>; these include higher levels of customer loyalty, as well as greater sales growth.</a:t>
            </a:r>
          </a:p>
        </p:txBody>
      </p:sp>
    </p:spTree>
    <p:extLst>
      <p:ext uri="{BB962C8B-B14F-4D97-AF65-F5344CB8AC3E}">
        <p14:creationId xmlns:p14="http://schemas.microsoft.com/office/powerpoint/2010/main" val="14839118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0535"/>
            <a:ext cx="10515600" cy="945060"/>
          </a:xfrm>
        </p:spPr>
        <p:txBody>
          <a:bodyPr/>
          <a:lstStyle/>
          <a:p>
            <a:pPr algn="ctr"/>
            <a:r>
              <a:rPr lang="en-US" b="1" dirty="0">
                <a:latin typeface="Times New Roman" panose="02020603050405020304" pitchFamily="18" charset="0"/>
                <a:cs typeface="Times New Roman" panose="02020603050405020304" pitchFamily="18" charset="0"/>
              </a:rPr>
              <a:t>REVIEW OF LITERATURE contd.</a:t>
            </a:r>
          </a:p>
        </p:txBody>
      </p:sp>
      <p:sp>
        <p:nvSpPr>
          <p:cNvPr id="3" name="Content Placeholder 2"/>
          <p:cNvSpPr>
            <a:spLocks noGrp="1"/>
          </p:cNvSpPr>
          <p:nvPr>
            <p:ph idx="1"/>
          </p:nvPr>
        </p:nvSpPr>
        <p:spPr>
          <a:xfrm>
            <a:off x="838200" y="1255595"/>
            <a:ext cx="10515600" cy="4351338"/>
          </a:xfrm>
        </p:spPr>
        <p:txBody>
          <a:bodyPr>
            <a:normAutofit lnSpcReduction="10000"/>
          </a:bodyPr>
          <a:lstStyle/>
          <a:p>
            <a:pPr algn="just"/>
            <a:r>
              <a:rPr lang="en-US" dirty="0">
                <a:latin typeface="Times New Roman" panose="02020603050405020304" pitchFamily="18" charset="0"/>
                <a:cs typeface="Times New Roman" panose="02020603050405020304" pitchFamily="18" charset="0"/>
              </a:rPr>
              <a:t>According to Bacon (2015), the key drivers to success in an </a:t>
            </a:r>
            <a:r>
              <a:rPr lang="en-US" dirty="0" err="1">
                <a:latin typeface="Times New Roman" panose="02020603050405020304" pitchFamily="18" charset="0"/>
                <a:cs typeface="Times New Roman" panose="02020603050405020304" pitchFamily="18" charset="0"/>
              </a:rPr>
              <a:t>omni</a:t>
            </a:r>
            <a:r>
              <a:rPr lang="en-US" dirty="0">
                <a:latin typeface="Times New Roman" panose="02020603050405020304" pitchFamily="18" charset="0"/>
                <a:cs typeface="Times New Roman" panose="02020603050405020304" pitchFamily="18" charset="0"/>
              </a:rPr>
              <a:t>-channel environment include: empowering the customer in terms of access to </a:t>
            </a:r>
            <a:r>
              <a:rPr lang="en-US" b="1" dirty="0">
                <a:latin typeface="Times New Roman" panose="02020603050405020304" pitchFamily="18" charset="0"/>
                <a:cs typeface="Times New Roman" panose="02020603050405020304" pitchFamily="18" charset="0"/>
              </a:rPr>
              <a:t>consistency in pricing and promotional activities</a:t>
            </a:r>
            <a:r>
              <a:rPr lang="en-US" dirty="0">
                <a:latin typeface="Times New Roman" panose="02020603050405020304" pitchFamily="18" charset="0"/>
                <a:cs typeface="Times New Roman" panose="02020603050405020304" pitchFamily="18" charset="0"/>
              </a:rPr>
              <a:t>, and harnessing online data analytics to create a holistic profile of the typical customer.</a:t>
            </a:r>
          </a:p>
          <a:p>
            <a:pPr algn="just"/>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According to Hall and Towers (2017), the total quantum of various </a:t>
            </a:r>
            <a:r>
              <a:rPr lang="en-US" b="1" dirty="0">
                <a:latin typeface="Times New Roman" panose="02020603050405020304" pitchFamily="18" charset="0"/>
                <a:cs typeface="Times New Roman" panose="02020603050405020304" pitchFamily="18" charset="0"/>
              </a:rPr>
              <a:t>touchpoints during the purchase journey</a:t>
            </a:r>
            <a:r>
              <a:rPr lang="en-US" dirty="0">
                <a:latin typeface="Times New Roman" panose="02020603050405020304" pitchFamily="18" charset="0"/>
                <a:cs typeface="Times New Roman" panose="02020603050405020304" pitchFamily="18" charset="0"/>
              </a:rPr>
              <a:t> has significantly been enhanced as a consequence of the greater variety of channels available for the various stages, which has given the consumer a multitude of options. </a:t>
            </a:r>
          </a:p>
        </p:txBody>
      </p:sp>
    </p:spTree>
    <p:extLst>
      <p:ext uri="{BB962C8B-B14F-4D97-AF65-F5344CB8AC3E}">
        <p14:creationId xmlns:p14="http://schemas.microsoft.com/office/powerpoint/2010/main" val="12541313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677</TotalTime>
  <Words>2238</Words>
  <Application>Microsoft Office PowerPoint</Application>
  <PresentationFormat>Widescreen</PresentationFormat>
  <Paragraphs>253</Paragraphs>
  <Slides>29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Calibri Light</vt:lpstr>
      <vt:lpstr>Times</vt:lpstr>
      <vt:lpstr>Times New Roman</vt:lpstr>
      <vt:lpstr>Office Theme</vt:lpstr>
      <vt:lpstr>IBA-SBS International Conference, 2022</vt:lpstr>
      <vt:lpstr>INTRODUCTION</vt:lpstr>
      <vt:lpstr>INTRODUCTION contd.</vt:lpstr>
      <vt:lpstr>INTRODUCTION contd.</vt:lpstr>
      <vt:lpstr>INTRODUCTION contd.</vt:lpstr>
      <vt:lpstr>RESEARCH PROBLEM</vt:lpstr>
      <vt:lpstr>RESEARCH PROBLEM contd.</vt:lpstr>
      <vt:lpstr>REVIEW OF LITERATURE</vt:lpstr>
      <vt:lpstr>REVIEW OF LITERATURE contd.</vt:lpstr>
      <vt:lpstr>REVIEW OF LITERATURE contd.</vt:lpstr>
      <vt:lpstr>REVIEW OF LITERATURE contd.</vt:lpstr>
      <vt:lpstr>REVIEW OF LITERATURE contd.</vt:lpstr>
      <vt:lpstr>REVIEW OF LITERATURE contd.</vt:lpstr>
      <vt:lpstr> RESEARCH FRAMEWORK                              Source(s): Adapted from Hamouda (2019); Lee &amp; Kim (2010); Oh &amp; Teo (2010); Rodríguez-Torrico et al., 2020; Walsh et al. (2014); Wu &amp; Chang (2016)  </vt:lpstr>
      <vt:lpstr>RESEARCH METHODOLOGY</vt:lpstr>
      <vt:lpstr>MEASUREMENT OF VARIABLES</vt:lpstr>
      <vt:lpstr>SAMPLE SIZE</vt:lpstr>
      <vt:lpstr>RELIABILITY TEST</vt:lpstr>
      <vt:lpstr>DATA ANALYSIS TECHNIQUES</vt:lpstr>
      <vt:lpstr>ASSESSMENT OF MEASUREMENT MODEL</vt:lpstr>
      <vt:lpstr>ASSESSMENT OF MEASUREMENT MODEL</vt:lpstr>
      <vt:lpstr>DATA ANALYSIS AND FINDINGS</vt:lpstr>
      <vt:lpstr>DATA ANALYSIS AND FINDINGS</vt:lpstr>
      <vt:lpstr>DATA ANALYSIS AND FINDINGS</vt:lpstr>
      <vt:lpstr>DATA ANALYSIS AND FINDINGS</vt:lpstr>
      <vt:lpstr>DATA ANALYSIS AND FINDINGS</vt:lpstr>
      <vt:lpstr>DATA ANALYSIS AND FINDINGS</vt:lpstr>
      <vt:lpstr>Research Contributions</vt:lpstr>
      <vt:lpstr>THANK YOU SO MUCH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Sheeraz Yar Khan \ Assistant Professor Mgt. Sciences</dc:creator>
  <cp:lastModifiedBy>Khola Mabood Modi / Assistant Librarian, Research Services</cp:lastModifiedBy>
  <cp:revision>68</cp:revision>
  <dcterms:created xsi:type="dcterms:W3CDTF">2021-06-13T11:42:58Z</dcterms:created>
  <dcterms:modified xsi:type="dcterms:W3CDTF">2022-07-05T09:39:10Z</dcterms:modified>
</cp:coreProperties>
</file>