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1" r:id="rId5"/>
    <p:sldId id="263" r:id="rId6"/>
    <p:sldId id="264" r:id="rId7"/>
    <p:sldId id="265" r:id="rId8"/>
    <p:sldId id="266" r:id="rId9"/>
    <p:sldId id="260" r:id="rId10"/>
    <p:sldId id="259" r:id="rId11"/>
    <p:sldId id="258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 varScale="1">
        <p:scale>
          <a:sx n="23" d="100"/>
          <a:sy n="23" d="100"/>
        </p:scale>
        <p:origin x="37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9B7EC-FECD-FC46-A061-C340EE86B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4F9465-7557-7B46-B9B4-06BB13BC3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2A587-0B1A-8A45-BE24-F9ACA5B7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B5BAB-1DA1-654D-B523-A0AAE627A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CF13A-68C2-614C-BFEA-614C61EF7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3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3D166-BEEB-2348-AB7D-D1772062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7992B9-6810-004A-8667-88B072381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D7925-6FB6-2145-9586-1387F4481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9F1A-67A6-A344-90A2-85A0BFE87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E5B82-1792-7445-8C0D-B60D11C01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0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49CF66-9102-114A-8DAE-EACA21090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8FCAD-C578-9541-823E-141302C7A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2E238-D789-4840-B191-9F87816FA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5E6C8-741C-F443-A1C6-1E87EB357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2CE63-CA34-0340-ABD7-DA2656D0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1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3CC5-09AF-9B4C-8957-A0BB6DA5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ABCF1-6E74-264E-9A3D-5788A1075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C52AF-6045-D24B-8E7D-5173824DB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674F7-7A20-184D-9618-7D5103751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EC207-8A44-7944-8DA3-50BF8F0DE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9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5BFCE-698E-1648-9252-9A10A7127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D12C9-356E-C847-ADAB-22115CBC3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07BC1-34DD-D04F-9A52-211E6B96A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ECE21-E4E2-BF45-9C22-3D3379DB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75974-A8C1-044C-A067-DEB2B9B00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4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048C1-FDA5-D744-92BC-60DD0027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2D985-933F-2B47-B489-6371FE807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A75CAF-EB38-3F4A-BA9E-C7FC15EDB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E75A5-CB15-5B48-B7F0-23461009F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A6142-ED88-4642-8C33-76377B4AD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E0B1D-3BE0-044C-9D19-AF606588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0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36866-06A6-2749-9D86-EE48DBD93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FCEF2-A6E7-A348-8709-B676A2E87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9022B-7F65-1840-AD8F-A1C75CC54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9EB259-E160-334A-B59F-3AA918B3B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A9E1C3-92C6-E54F-B45C-DA0C42A707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024692-DD74-9D47-9ED1-23FE5810C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1985FD-FE3F-E34D-A61A-B4E081D9E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C82773-ABBF-FF48-B14A-1332774F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3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EDCEE-B53F-FD4D-9B33-6DCA1993B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F4B998-51AC-5C46-BB7E-0A019F645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AC5EC-0ACB-844B-855C-98FC997C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07EFAF-192A-3E40-B75C-2AF99BE1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6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6DC13-401D-AC45-9E72-439742E85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7651A6-B0E4-4344-8F7B-F53E1F75E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35CFB-E14E-A045-A987-794C23F3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2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ECAD0-2E03-494E-87C6-809CCF91D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DD1D7-21A0-8140-ACB2-DBC66E78A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C6CB28-C5E3-3C4D-84CA-CA397AAF2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C8ABB-4B2C-E944-9D5B-980DB4B7C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4C15-E968-A34F-B78F-F1F223DC4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F996E-E036-CC41-8D71-1FD2E4A1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9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FB1BF-211E-5D49-BEB3-A6C266D4E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EEFE68-FF8B-A54D-8811-0D9B20448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23905-BCEC-6C4F-9A36-78FCD792A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7740D-74B2-8247-B41C-A2623CC3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AC149-8845-DD43-A25A-F377C636B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DE306-B53A-F041-AE97-AC445D07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0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ACC737-BC56-6C46-AFD0-99ADD0B13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3D942-588F-FB4C-B777-D354D0761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45FD1-E4B5-034D-ACFF-134BB7AF9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A557C-A991-6547-801F-429E9A5692FE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88C4D-7986-BE44-8FCF-6E9C01588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E9946-855A-9F4B-9E27-B2067633BF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816A0-D6BA-7944-9828-03944645B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applewebdata://1E4ABDFA-63F5-4D48-9D6A-695FFE40FD7C/#_ENREF_34" TargetMode="External"/><Relationship Id="rId2" Type="http://schemas.openxmlformats.org/officeDocument/2006/relationships/hyperlink" Target="applewebdata://1E4ABDFA-63F5-4D48-9D6A-695FFE40FD7C/#_ENREF_3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pplewebdata://1E4ABDFA-63F5-4D48-9D6A-695FFE40FD7C/#_ENREF_33" TargetMode="External"/><Relationship Id="rId5" Type="http://schemas.openxmlformats.org/officeDocument/2006/relationships/hyperlink" Target="applewebdata://1E4ABDFA-63F5-4D48-9D6A-695FFE40FD7C/#_ENREF_28" TargetMode="External"/><Relationship Id="rId4" Type="http://schemas.openxmlformats.org/officeDocument/2006/relationships/hyperlink" Target="applewebdata://1E4ABDFA-63F5-4D48-9D6A-695FFE40FD7C/#_ENREF_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81297-482D-7C47-B563-E8B2081F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0300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/>
              <a:t>Effect of Influencer Message Value on Destination Awareness, Image and Travel Intentions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A5A22F-4385-334C-9B3D-B206C8C41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7981"/>
            <a:ext cx="9144000" cy="1135251"/>
          </a:xfrm>
        </p:spPr>
        <p:txBody>
          <a:bodyPr/>
          <a:lstStyle/>
          <a:p>
            <a:pPr algn="r"/>
            <a:r>
              <a:rPr lang="en-US" dirty="0"/>
              <a:t>Presented by Shumaila Kashif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3031F2-7F42-E641-A5FD-57E896FDA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29" y="387457"/>
            <a:ext cx="17526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96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31792-1F64-A748-9420-32AC770C7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974383" cy="5198767"/>
          </a:xfrm>
        </p:spPr>
        <p:txBody>
          <a:bodyPr/>
          <a:lstStyle/>
          <a:p>
            <a:r>
              <a:rPr lang="en-US" b="1" dirty="0"/>
              <a:t>Convergent Validity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C599427-A804-3B49-AC5E-D84714A231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652297"/>
              </p:ext>
            </p:extLst>
          </p:nvPr>
        </p:nvGraphicFramePr>
        <p:xfrm>
          <a:off x="3983065" y="365125"/>
          <a:ext cx="7194899" cy="6240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9067">
                  <a:extLst>
                    <a:ext uri="{9D8B030D-6E8A-4147-A177-3AD203B41FA5}">
                      <a16:colId xmlns:a16="http://schemas.microsoft.com/office/drawing/2014/main" val="125477318"/>
                    </a:ext>
                  </a:extLst>
                </a:gridCol>
                <a:gridCol w="1833899">
                  <a:extLst>
                    <a:ext uri="{9D8B030D-6E8A-4147-A177-3AD203B41FA5}">
                      <a16:colId xmlns:a16="http://schemas.microsoft.com/office/drawing/2014/main" val="3255542732"/>
                    </a:ext>
                  </a:extLst>
                </a:gridCol>
                <a:gridCol w="2551933">
                  <a:extLst>
                    <a:ext uri="{9D8B030D-6E8A-4147-A177-3AD203B41FA5}">
                      <a16:colId xmlns:a16="http://schemas.microsoft.com/office/drawing/2014/main" val="1443867856"/>
                    </a:ext>
                  </a:extLst>
                </a:gridCol>
              </a:tblGrid>
              <a:tr h="404438"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324198"/>
                  </a:ext>
                </a:extLst>
              </a:tr>
              <a:tr h="87620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Composite Reliability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 Variance Extracted (AVE)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2555344"/>
                  </a:ext>
                </a:extLst>
              </a:tr>
              <a:tr h="4044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Attractiveness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0.935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0.878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68483251"/>
                  </a:ext>
                </a:extLst>
              </a:tr>
              <a:tr h="4044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Destination Awareness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0.914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0.842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54852"/>
                  </a:ext>
                </a:extLst>
              </a:tr>
              <a:tr h="4044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Destination Image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0.971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0.892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5151960"/>
                  </a:ext>
                </a:extLst>
              </a:tr>
              <a:tr h="4044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Entertainment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0.946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0.897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9881416"/>
                  </a:ext>
                </a:extLst>
              </a:tr>
              <a:tr h="4044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Expertise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0.959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0.886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2112061"/>
                  </a:ext>
                </a:extLst>
              </a:tr>
              <a:tr h="4044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Information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0.927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0.760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9114416"/>
                  </a:ext>
                </a:extLst>
              </a:tr>
              <a:tr h="4044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Similarity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0.887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0.797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7101198"/>
                  </a:ext>
                </a:extLst>
              </a:tr>
              <a:tr h="4044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Travel Intention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0.856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0.748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4563739"/>
                  </a:ext>
                </a:extLst>
              </a:tr>
              <a:tr h="4044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Trustworthiness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0.900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0.694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759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104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D9609-4962-E743-91E1-2CA0D5B41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0238"/>
          </a:xfrm>
        </p:spPr>
        <p:txBody>
          <a:bodyPr/>
          <a:lstStyle/>
          <a:p>
            <a:r>
              <a:rPr lang="en-US" b="1" dirty="0"/>
              <a:t>Structural Model Assessment</a:t>
            </a:r>
          </a:p>
        </p:txBody>
      </p:sp>
      <p:pic>
        <p:nvPicPr>
          <p:cNvPr id="4" name="Content Placeholder 3" descr="E:\Managing Content\04 SZABIST Karachi\Farman Ali (MKT) SZABIST\Data Analysis\PLS Results\PLS Bootstrapping.png">
            <a:extLst>
              <a:ext uri="{FF2B5EF4-FFF2-40B4-BE49-F238E27FC236}">
                <a16:creationId xmlns:a16="http://schemas.microsoft.com/office/drawing/2014/main" id="{33F4B1BE-437A-9F4F-A0B1-E1192399370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21" y="1425846"/>
            <a:ext cx="10640879" cy="5354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9773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DA09D-009C-034D-ACBC-E37263CB8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6733"/>
          </a:xfrm>
        </p:spPr>
        <p:txBody>
          <a:bodyPr/>
          <a:lstStyle/>
          <a:p>
            <a:r>
              <a:rPr lang="en-US" b="1" dirty="0"/>
              <a:t>Summary of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AE77F-C41F-A848-B8F8-744065F7A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Destination image to travel intention, Expertise to destination awareness were insignificant.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Trustworthiness was also insignificant to destination image and travel intentions. </a:t>
            </a:r>
          </a:p>
        </p:txBody>
      </p:sp>
    </p:spTree>
    <p:extLst>
      <p:ext uri="{BB962C8B-B14F-4D97-AF65-F5344CB8AC3E}">
        <p14:creationId xmlns:p14="http://schemas.microsoft.com/office/powerpoint/2010/main" val="4081402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54FFB-5F84-AE4F-BC42-6707D8D20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6A89A-63C1-E64F-B19D-F728FB8B9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Influencer expertise and similarity is critical when considering travel influencer for promotion of destinations as it can negatively affect the awareness. 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Information and trustworthiness is another important factor for bringing higher level of awareness among the people.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Expertise and similarity were negative as people are likely to perceive Pakistan being similar in every region or similar to India, that is a tourism giant, which decreases their perception of Pakistan as a different country overall.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52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55059-D051-CC45-9DD2-500C2CC85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1106"/>
            <a:ext cx="10515600" cy="719756"/>
          </a:xfrm>
        </p:spPr>
        <p:txBody>
          <a:bodyPr/>
          <a:lstStyle/>
          <a:p>
            <a:r>
              <a:rPr lang="en-US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C27AD-0D4A-6A41-AA65-2D5739006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817"/>
            <a:ext cx="10515600" cy="4503146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Almeida, </a:t>
            </a:r>
            <a:r>
              <a:rPr lang="en-US" dirty="0" err="1"/>
              <a:t>M.N.d</a:t>
            </a:r>
            <a:r>
              <a:rPr lang="en-US" dirty="0"/>
              <a:t>. (2019). </a:t>
            </a:r>
            <a:r>
              <a:rPr lang="en-US" i="1" dirty="0"/>
              <a:t>Influencer marketing on </a:t>
            </a:r>
            <a:r>
              <a:rPr lang="en-US" i="1" dirty="0" err="1"/>
              <a:t>instagram</a:t>
            </a:r>
            <a:r>
              <a:rPr lang="en-US" i="1" dirty="0"/>
              <a:t>: How influencer type and perceived risk impact choices in the beauty industry.</a:t>
            </a:r>
            <a:r>
              <a:rPr lang="en-US" dirty="0"/>
              <a:t>   </a:t>
            </a:r>
          </a:p>
          <a:p>
            <a:r>
              <a:rPr lang="en-US" dirty="0"/>
              <a:t>Baloch, Q.B. (2007). Managing tourism in </a:t>
            </a:r>
            <a:r>
              <a:rPr lang="en-US" dirty="0" err="1"/>
              <a:t>pakistan</a:t>
            </a:r>
            <a:r>
              <a:rPr lang="en-US" dirty="0"/>
              <a:t>: A case study of </a:t>
            </a:r>
            <a:r>
              <a:rPr lang="en-US" dirty="0" err="1"/>
              <a:t>chitral</a:t>
            </a:r>
            <a:r>
              <a:rPr lang="en-US" dirty="0"/>
              <a:t> valley. </a:t>
            </a:r>
            <a:r>
              <a:rPr lang="en-US" i="1" dirty="0"/>
              <a:t>Journal of Managerial Sciences, 2</a:t>
            </a:r>
            <a:r>
              <a:rPr lang="en-US" dirty="0"/>
              <a:t>(2), 169-190. </a:t>
            </a:r>
          </a:p>
          <a:p>
            <a:r>
              <a:rPr lang="en-US" dirty="0"/>
              <a:t>Chen, C.-F., &amp; Tsai, D. (2007). How destination image and evaluative factors affect behavioral intentions? </a:t>
            </a:r>
            <a:r>
              <a:rPr lang="en-US" i="1" dirty="0"/>
              <a:t>Tourism management, 28</a:t>
            </a:r>
            <a:r>
              <a:rPr lang="en-US" dirty="0"/>
              <a:t>(4), 1115-1122. </a:t>
            </a:r>
          </a:p>
          <a:p>
            <a:r>
              <a:rPr lang="en-US" dirty="0"/>
              <a:t>Chi, H.-K., Huang, K.-C., &amp; Nguyen, H.M. (2019). Elements of destination brand equity and destination familiarity regarding travel intention. </a:t>
            </a:r>
            <a:r>
              <a:rPr lang="en-US" i="1" dirty="0"/>
              <a:t>Journal of Retailing and Consumer Services</a:t>
            </a:r>
            <a:r>
              <a:rPr lang="en-US" dirty="0"/>
              <a:t>. </a:t>
            </a:r>
          </a:p>
          <a:p>
            <a:r>
              <a:rPr lang="en-US" dirty="0"/>
              <a:t>De Noni, I., </a:t>
            </a:r>
            <a:r>
              <a:rPr lang="en-US" dirty="0" err="1"/>
              <a:t>Orsi</a:t>
            </a:r>
            <a:r>
              <a:rPr lang="en-US" dirty="0"/>
              <a:t>, L., &amp; </a:t>
            </a:r>
            <a:r>
              <a:rPr lang="en-US" dirty="0" err="1"/>
              <a:t>Zanderighi</a:t>
            </a:r>
            <a:r>
              <a:rPr lang="en-US" dirty="0"/>
              <a:t>, L. (2019). Stereotypical versus experiential destination branding: The case of </a:t>
            </a:r>
            <a:r>
              <a:rPr lang="en-US" dirty="0" err="1"/>
              <a:t>milan</a:t>
            </a:r>
            <a:r>
              <a:rPr lang="en-US" dirty="0"/>
              <a:t> city. </a:t>
            </a:r>
            <a:r>
              <a:rPr lang="en-US" i="1" dirty="0"/>
              <a:t>City, Culture and Society, 17</a:t>
            </a:r>
            <a:r>
              <a:rPr lang="en-US" dirty="0"/>
              <a:t>, 38-45. </a:t>
            </a:r>
          </a:p>
          <a:p>
            <a:r>
              <a:rPr lang="en-US" dirty="0" err="1"/>
              <a:t>Ghaderi</a:t>
            </a:r>
            <a:r>
              <a:rPr lang="en-US" dirty="0"/>
              <a:t>, Z., </a:t>
            </a:r>
            <a:r>
              <a:rPr lang="en-US" dirty="0" err="1"/>
              <a:t>Hatamifar</a:t>
            </a:r>
            <a:r>
              <a:rPr lang="en-US" dirty="0"/>
              <a:t>, P., &amp; Henderson, J.C. (2018). Destination selection by smart tourists: The case of </a:t>
            </a:r>
            <a:r>
              <a:rPr lang="en-US" dirty="0" err="1"/>
              <a:t>isfahan</a:t>
            </a:r>
            <a:r>
              <a:rPr lang="en-US" dirty="0"/>
              <a:t>, </a:t>
            </a:r>
            <a:r>
              <a:rPr lang="en-US" dirty="0" err="1"/>
              <a:t>iran</a:t>
            </a:r>
            <a:r>
              <a:rPr lang="en-US" dirty="0"/>
              <a:t>. </a:t>
            </a:r>
            <a:r>
              <a:rPr lang="en-US" i="1" dirty="0"/>
              <a:t>Asia Pacific Journal of Tourism Research, 23</a:t>
            </a:r>
            <a:r>
              <a:rPr lang="en-US" dirty="0"/>
              <a:t>(4), 385-394. </a:t>
            </a:r>
          </a:p>
          <a:p>
            <a:r>
              <a:rPr lang="en-US" dirty="0" err="1"/>
              <a:t>Ketelaar</a:t>
            </a:r>
            <a:r>
              <a:rPr lang="en-US" dirty="0"/>
              <a:t>, P.E., Willemsen, L.M., </a:t>
            </a:r>
            <a:r>
              <a:rPr lang="en-US" dirty="0" err="1"/>
              <a:t>Sleven</a:t>
            </a:r>
            <a:r>
              <a:rPr lang="en-US" dirty="0"/>
              <a:t>, L., &amp; </a:t>
            </a:r>
            <a:r>
              <a:rPr lang="en-US" dirty="0" err="1"/>
              <a:t>Kerkhof</a:t>
            </a:r>
            <a:r>
              <a:rPr lang="en-US" dirty="0"/>
              <a:t>, P. (2015). The good, the bad, and the expert: How consumer expertise affects review valence effects on purchase intentions in online product reviews. </a:t>
            </a:r>
            <a:r>
              <a:rPr lang="en-US" i="1" dirty="0"/>
              <a:t>Journal of Computer-Mediated Communication, 20</a:t>
            </a:r>
            <a:r>
              <a:rPr lang="en-US" dirty="0"/>
              <a:t>(6), 649-666. </a:t>
            </a:r>
          </a:p>
          <a:p>
            <a:r>
              <a:rPr lang="en-US" dirty="0"/>
              <a:t>Lai, W.-H., &amp; Vinh, N.Q. (2013). Online promotion and its influence on destination awareness and loyalty in the tourism industry. </a:t>
            </a:r>
            <a:r>
              <a:rPr lang="en-US" i="1" dirty="0"/>
              <a:t>Advances in Management and Applied Economics, 3</a:t>
            </a:r>
            <a:r>
              <a:rPr lang="en-US" dirty="0"/>
              <a:t>(3), 15. </a:t>
            </a:r>
          </a:p>
          <a:p>
            <a:r>
              <a:rPr lang="en-US" dirty="0"/>
              <a:t>Ling, G.M., </a:t>
            </a:r>
            <a:r>
              <a:rPr lang="en-US" dirty="0" err="1"/>
              <a:t>Huat</a:t>
            </a:r>
            <a:r>
              <a:rPr lang="en-US" dirty="0"/>
              <a:t>, T.S., Fern, Y.S., &amp; Boon, L.K. Purchase intention of consumers from </a:t>
            </a:r>
            <a:r>
              <a:rPr lang="en-US" dirty="0" err="1"/>
              <a:t>melaka</a:t>
            </a:r>
            <a:r>
              <a:rPr lang="en-US" dirty="0"/>
              <a:t> towards mobile advertising. </a:t>
            </a:r>
          </a:p>
          <a:p>
            <a:r>
              <a:rPr lang="en-US" dirty="0"/>
              <a:t>Lou, C., &amp; Yuan, S. (2019). Influencer marketing: How message value and credibility affect consumer trust of branded content on social media. </a:t>
            </a:r>
            <a:r>
              <a:rPr lang="en-US" i="1" dirty="0"/>
              <a:t>Journal of Interactive Advertising, 19</a:t>
            </a:r>
            <a:r>
              <a:rPr lang="en-US" dirty="0"/>
              <a:t>(1), 58-73.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817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32A4C-EE56-C849-88B7-18F16B860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58291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E2E0-50FE-F043-9F76-920ED8C96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45C34-E917-B945-82BB-9DA21DF4A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travel and tourism market is expected to reach US$:1,014 billion by 2026 with CAGR of 12.09% (Statista, 2022).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Pakistan travel account turned negative in 2005 (Baloch, 2007) and took another dip in 2016 (1.3%) (</a:t>
            </a:r>
            <a:r>
              <a:rPr lang="en-US" dirty="0" err="1"/>
              <a:t>Knoema</a:t>
            </a:r>
            <a:r>
              <a:rPr lang="en-US" dirty="0"/>
              <a:t>, 2019).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Contribution of travel and tourism to GDP (% of GDP) climb by 2.38 % in 2019.</a:t>
            </a:r>
          </a:p>
        </p:txBody>
      </p:sp>
    </p:spTree>
    <p:extLst>
      <p:ext uri="{BB962C8B-B14F-4D97-AF65-F5344CB8AC3E}">
        <p14:creationId xmlns:p14="http://schemas.microsoft.com/office/powerpoint/2010/main" val="150643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E2E0-50FE-F043-9F76-920ED8C96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45C34-E917-B945-82BB-9DA21DF4A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Various bloggers and travel influencers visiting Pakistan. Their experience is creating favorable perception.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Tourism and travel services cannot be pretested before purchase and therefore decision making becomes complex.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study combines advertising value model of </a:t>
            </a:r>
            <a:r>
              <a:rPr lang="en-US" dirty="0" err="1"/>
              <a:t>Ducoffe</a:t>
            </a:r>
            <a:r>
              <a:rPr lang="en-US" dirty="0"/>
              <a:t> (1995, 1996) and source characteristics  “to examine how influencer’s message value and characteristics impact destination awareness, image and travel intentions.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55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15D81-302A-0348-933C-E6FF65D11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0719"/>
          </a:xfrm>
        </p:spPr>
        <p:txBody>
          <a:bodyPr/>
          <a:lstStyle/>
          <a:p>
            <a:pPr algn="ctr"/>
            <a:r>
              <a:rPr lang="en-US" b="1" dirty="0"/>
              <a:t>Conceptual Framework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4C522C5-07FC-8F49-A36E-61FD2776616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833" y="1690687"/>
            <a:ext cx="9205993" cy="4601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278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62441-F957-994C-A228-B2CC6F0A0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Literature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DC804-3EDE-A94D-ADE4-9F783BF00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Advertising value is a useful measurement criterion for evaluating advertising effects generally, and particularly in the case of the Web (</a:t>
            </a:r>
            <a:r>
              <a:rPr lang="en-US" dirty="0" err="1"/>
              <a:t>Ducoffe</a:t>
            </a:r>
            <a:r>
              <a:rPr lang="en-US" dirty="0"/>
              <a:t>, 1995, 1996, 2000).</a:t>
            </a:r>
          </a:p>
          <a:p>
            <a:r>
              <a:rPr lang="en-US" dirty="0"/>
              <a:t>Ong &amp; Ito (2019) discussed the role of social media influencers (SMI) as opinion leaders effectively change destination image and travel intentions.</a:t>
            </a:r>
          </a:p>
          <a:p>
            <a:r>
              <a:rPr lang="en-US" dirty="0"/>
              <a:t>Lou &amp; Yuan (2019) showed that trustworthiness, content, similarity and attractiveness of the influencer have positive impact on the trust of followers that affect brand awareness and intention.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1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DCC1-89A7-404F-BD8E-4A7EC69D5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8A904-738E-F444-B3D2-E5CAC0AE4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336"/>
            <a:ext cx="10515600" cy="46736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Data from 216 respondents was collected during Nov &amp; Dec 2020 through purposive sampling via google forms.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Two recruiting questions.</a:t>
            </a:r>
            <a:br>
              <a:rPr lang="en-US" dirty="0"/>
            </a:br>
            <a:r>
              <a:rPr lang="en-US" dirty="0"/>
              <a:t>38%, 22%, 28% and 11% of the respondents have been following (reading or watching) travel influencer blog for less than 6 months, a year, more than a year and more than two years respectively.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MS Vlog (17%) is most favorite influencer, followed by Eva Zu Beck and Sham </a:t>
            </a:r>
            <a:r>
              <a:rPr lang="en-US" dirty="0" err="1"/>
              <a:t>Idress</a:t>
            </a:r>
            <a:r>
              <a:rPr lang="en-US" dirty="0"/>
              <a:t> (11%) and others (Fun for </a:t>
            </a:r>
            <a:r>
              <a:rPr lang="en-US" dirty="0" err="1"/>
              <a:t>Lious</a:t>
            </a:r>
            <a:r>
              <a:rPr lang="en-US" dirty="0"/>
              <a:t>, </a:t>
            </a:r>
            <a:r>
              <a:rPr lang="en-US" dirty="0" err="1"/>
              <a:t>Maheen</a:t>
            </a:r>
            <a:r>
              <a:rPr lang="en-US" dirty="0"/>
              <a:t>, </a:t>
            </a:r>
            <a:r>
              <a:rPr lang="en-US" dirty="0" err="1"/>
              <a:t>Aamir</a:t>
            </a:r>
            <a:r>
              <a:rPr lang="en-US" dirty="0"/>
              <a:t> Atta, Mehran Hashmi, JA Kara, Zaid Ali, Casey </a:t>
            </a:r>
            <a:r>
              <a:rPr lang="en-US" dirty="0" err="1"/>
              <a:t>Nistat</a:t>
            </a:r>
            <a:r>
              <a:rPr lang="en-US" dirty="0"/>
              <a:t>) 5.6% each.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6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A8B16-9B5B-8F43-99EA-536B3C376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113272-573A-0C4A-B824-C68557FC17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735804"/>
              </p:ext>
            </p:extLst>
          </p:nvPr>
        </p:nvGraphicFramePr>
        <p:xfrm>
          <a:off x="838200" y="365125"/>
          <a:ext cx="10515600" cy="6271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9904">
                  <a:extLst>
                    <a:ext uri="{9D8B030D-6E8A-4147-A177-3AD203B41FA5}">
                      <a16:colId xmlns:a16="http://schemas.microsoft.com/office/drawing/2014/main" val="2768008111"/>
                    </a:ext>
                  </a:extLst>
                </a:gridCol>
                <a:gridCol w="2271369">
                  <a:extLst>
                    <a:ext uri="{9D8B030D-6E8A-4147-A177-3AD203B41FA5}">
                      <a16:colId xmlns:a16="http://schemas.microsoft.com/office/drawing/2014/main" val="1084612009"/>
                    </a:ext>
                  </a:extLst>
                </a:gridCol>
                <a:gridCol w="4534327">
                  <a:extLst>
                    <a:ext uri="{9D8B030D-6E8A-4147-A177-3AD203B41FA5}">
                      <a16:colId xmlns:a16="http://schemas.microsoft.com/office/drawing/2014/main" val="344657464"/>
                    </a:ext>
                  </a:extLst>
                </a:gridCol>
              </a:tblGrid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Variables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No. of Items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Adopted Source(s)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1816511632"/>
                  </a:ext>
                </a:extLst>
              </a:tr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Information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</a:t>
                      </a:r>
                      <a:r>
                        <a:rPr lang="en-US" sz="2400" u="none" strike="noStrike">
                          <a:effectLst/>
                          <a:hlinkClick r:id="rId2" tooltip="Overby, 2006 #44"/>
                        </a:rPr>
                        <a:t>Overby &amp; Lee, 2006</a:t>
                      </a:r>
                      <a:r>
                        <a:rPr lang="en-US" sz="2400">
                          <a:effectLst/>
                        </a:rPr>
                        <a:t>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2928677055"/>
                  </a:ext>
                </a:extLst>
              </a:tr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Entertainment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</a:t>
                      </a:r>
                      <a:r>
                        <a:rPr lang="en-US" sz="2400" u="none" strike="noStrike">
                          <a:effectLst/>
                          <a:hlinkClick r:id="rId2" tooltip="Overby, 2006 #44"/>
                        </a:rPr>
                        <a:t>Overby &amp; Lee, 2006</a:t>
                      </a:r>
                      <a:r>
                        <a:rPr lang="en-US" sz="2400">
                          <a:effectLst/>
                        </a:rPr>
                        <a:t>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4063826590"/>
                  </a:ext>
                </a:extLst>
              </a:tr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Trustworthiness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</a:t>
                      </a:r>
                      <a:r>
                        <a:rPr lang="en-US" sz="2400" u="none" strike="noStrike">
                          <a:effectLst/>
                          <a:hlinkClick r:id="rId3" tooltip="Munnukka, 2016 #43"/>
                        </a:rPr>
                        <a:t>Munnukka et al., 2016</a:t>
                      </a:r>
                      <a:r>
                        <a:rPr lang="en-US" sz="2400">
                          <a:effectLst/>
                        </a:rPr>
                        <a:t>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2456255839"/>
                  </a:ext>
                </a:extLst>
              </a:tr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Expertise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</a:t>
                      </a:r>
                      <a:r>
                        <a:rPr lang="en-US" sz="2400" u="none" strike="noStrike">
                          <a:effectLst/>
                          <a:hlinkClick r:id="rId3" tooltip="Munnukka, 2016 #43"/>
                        </a:rPr>
                        <a:t>Munnukka et al., 2016</a:t>
                      </a:r>
                      <a:r>
                        <a:rPr lang="en-US" sz="2400">
                          <a:effectLst/>
                        </a:rPr>
                        <a:t>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1295199122"/>
                  </a:ext>
                </a:extLst>
              </a:tr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Similarity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</a:t>
                      </a:r>
                      <a:r>
                        <a:rPr lang="en-US" sz="2400" u="none" strike="noStrike">
                          <a:effectLst/>
                          <a:hlinkClick r:id="rId3" tooltip="Munnukka, 2016 #43"/>
                        </a:rPr>
                        <a:t>Munnukka et al., 2016</a:t>
                      </a:r>
                      <a:r>
                        <a:rPr lang="en-US" sz="2400">
                          <a:effectLst/>
                        </a:rPr>
                        <a:t>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707700354"/>
                  </a:ext>
                </a:extLst>
              </a:tr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Attractiveness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</a:t>
                      </a:r>
                      <a:r>
                        <a:rPr lang="en-US" sz="2400" u="none" strike="noStrike">
                          <a:effectLst/>
                          <a:hlinkClick r:id="rId3" tooltip="Munnukka, 2016 #43"/>
                        </a:rPr>
                        <a:t>Munnukka et al., 2016</a:t>
                      </a:r>
                      <a:r>
                        <a:rPr lang="en-US" sz="2400">
                          <a:effectLst/>
                        </a:rPr>
                        <a:t>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3300290398"/>
                  </a:ext>
                </a:extLst>
              </a:tr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Destination Image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</a:t>
                      </a:r>
                      <a:r>
                        <a:rPr lang="en-US" sz="2400" u="none" strike="noStrike">
                          <a:effectLst/>
                          <a:hlinkClick r:id="rId4" tooltip="Chen, 2007 #41"/>
                        </a:rPr>
                        <a:t>Chen &amp; Tsai, 2007</a:t>
                      </a:r>
                      <a:r>
                        <a:rPr lang="en-US" sz="2400">
                          <a:effectLst/>
                        </a:rPr>
                        <a:t>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2742311524"/>
                  </a:ext>
                </a:extLst>
              </a:tr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Destination Awareness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</a:t>
                      </a:r>
                      <a:r>
                        <a:rPr lang="en-US" sz="2400" u="none" strike="noStrike">
                          <a:effectLst/>
                          <a:hlinkClick r:id="rId5" tooltip="Lai, 2013 #42"/>
                        </a:rPr>
                        <a:t>Lai &amp; Vinh, 2013</a:t>
                      </a:r>
                      <a:r>
                        <a:rPr lang="en-US" sz="2400">
                          <a:effectLst/>
                        </a:rPr>
                        <a:t>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2726315541"/>
                  </a:ext>
                </a:extLst>
              </a:tr>
              <a:tr h="562171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Travel Intention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u="none" strike="noStrike" dirty="0">
                          <a:effectLst/>
                          <a:hlinkClick r:id="rId6" tooltip="Mohammed Abubakar, 2016 #40"/>
                        </a:rPr>
                        <a:t>Mohammed Abubakar, 2016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144" marR="68144" marT="0" marB="0" anchor="ctr"/>
                </a:tc>
                <a:extLst>
                  <a:ext uri="{0D108BD9-81ED-4DB2-BD59-A6C34878D82A}">
                    <a16:rowId xmlns:a16="http://schemas.microsoft.com/office/drawing/2014/main" val="1223835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053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00E39-AFEF-6947-BFC5-9D720ED5B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Profiling of Respondents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252B8-CCE0-374C-825D-AC6231D53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61% male, 39% female</a:t>
            </a:r>
            <a:br>
              <a:rPr lang="en-US" dirty="0"/>
            </a:br>
            <a:endParaRPr lang="en-US" dirty="0"/>
          </a:p>
          <a:p>
            <a:r>
              <a:rPr lang="en-US" dirty="0"/>
              <a:t>83% (single), 17% (married)</a:t>
            </a:r>
            <a:br>
              <a:rPr lang="en-US" dirty="0"/>
            </a:br>
            <a:endParaRPr lang="en-US" dirty="0"/>
          </a:p>
          <a:p>
            <a:r>
              <a:rPr lang="en-US" dirty="0"/>
              <a:t>Age : 21-30 (89%), below 21 (11%)</a:t>
            </a:r>
            <a:br>
              <a:rPr lang="en-US" dirty="0"/>
            </a:br>
            <a:endParaRPr lang="en-US" dirty="0"/>
          </a:p>
          <a:p>
            <a:r>
              <a:rPr lang="en-US" dirty="0"/>
              <a:t>Graduate (50%), Post-grade (28%), under grads (22%)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9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F841-C20F-1447-8529-3182A7DA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782" y="210142"/>
            <a:ext cx="10515600" cy="859241"/>
          </a:xfrm>
        </p:spPr>
        <p:txBody>
          <a:bodyPr/>
          <a:lstStyle/>
          <a:p>
            <a:pPr algn="ctr"/>
            <a:r>
              <a:rPr lang="en-US" b="1" dirty="0"/>
              <a:t>Measurement Model Assessment</a:t>
            </a:r>
          </a:p>
        </p:txBody>
      </p:sp>
      <p:pic>
        <p:nvPicPr>
          <p:cNvPr id="4" name="Content Placeholder 3" descr="E:\Managing Content\04 SZABIST Karachi\Farman Ali (MKT) SZABIST\Data Analysis\PLS Results\PLS Algorithm.png">
            <a:extLst>
              <a:ext uri="{FF2B5EF4-FFF2-40B4-BE49-F238E27FC236}">
                <a16:creationId xmlns:a16="http://schemas.microsoft.com/office/drawing/2014/main" id="{F9254F66-47ED-CC4B-8733-C31DB7FBE2C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363" y="1208868"/>
            <a:ext cx="9686439" cy="5331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0782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1055</Words>
  <Application>Microsoft Office PowerPoint</Application>
  <PresentationFormat>Widescreen</PresentationFormat>
  <Paragraphs>111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Effect of Influencer Message Value on Destination Awareness, Image and Travel Intentions</vt:lpstr>
      <vt:lpstr>Background</vt:lpstr>
      <vt:lpstr>Background</vt:lpstr>
      <vt:lpstr>Conceptual Framework</vt:lpstr>
      <vt:lpstr>Literature Review</vt:lpstr>
      <vt:lpstr>Methodology</vt:lpstr>
      <vt:lpstr>PowerPoint Presentation</vt:lpstr>
      <vt:lpstr>Profiling of Respondents</vt:lpstr>
      <vt:lpstr>Measurement Model Assessment</vt:lpstr>
      <vt:lpstr>Convergent Validity</vt:lpstr>
      <vt:lpstr>Structural Model Assessment</vt:lpstr>
      <vt:lpstr>Summary of Results</vt:lpstr>
      <vt:lpstr>Implications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Influencer Message Value on Destination Awareness, Image and Travel Intentions</dc:title>
  <dc:creator>Shumaila Kashif</dc:creator>
  <cp:lastModifiedBy>Khola Mabood Modi / Assistant Librarian, Research Services</cp:lastModifiedBy>
  <cp:revision>25</cp:revision>
  <dcterms:created xsi:type="dcterms:W3CDTF">2022-06-23T10:36:10Z</dcterms:created>
  <dcterms:modified xsi:type="dcterms:W3CDTF">2022-07-04T08:07:39Z</dcterms:modified>
</cp:coreProperties>
</file>