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Lst>
  <p:sldIdLst>
    <p:sldId id="256" r:id="rId2"/>
    <p:sldId id="257" r:id="rId3"/>
    <p:sldId id="258" r:id="rId4"/>
    <p:sldId id="259" r:id="rId5"/>
    <p:sldId id="262" r:id="rId6"/>
    <p:sldId id="260" r:id="rId7"/>
    <p:sldId id="265" r:id="rId8"/>
    <p:sldId id="266" r:id="rId9"/>
    <p:sldId id="267" r:id="rId10"/>
    <p:sldId id="269" r:id="rId11"/>
    <p:sldId id="270" r:id="rId12"/>
    <p:sldId id="271" r:id="rId13"/>
    <p:sldId id="274" r:id="rId14"/>
    <p:sldId id="272" r:id="rId15"/>
    <p:sldId id="273"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91395" autoAdjust="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13867E-837A-4F86-B6B0-7C0397F291EF}" type="doc">
      <dgm:prSet loTypeId="urn:microsoft.com/office/officeart/2005/8/layout/pyramid4" loCatId="pyramid" qsTypeId="urn:microsoft.com/office/officeart/2005/8/quickstyle/3d1" qsCatId="3D" csTypeId="urn:microsoft.com/office/officeart/2005/8/colors/colorful1" csCatId="colorful" phldr="1"/>
      <dgm:spPr/>
      <dgm:t>
        <a:bodyPr/>
        <a:lstStyle/>
        <a:p>
          <a:endParaRPr lang="en-US"/>
        </a:p>
      </dgm:t>
    </dgm:pt>
    <dgm:pt modelId="{F4420742-1AEB-42DB-BB04-4EA7963DD5AD}">
      <dgm:prSet phldrT="[Text]" custT="1"/>
      <dgm:spPr/>
      <dgm:t>
        <a:bodyPr/>
        <a:lstStyle/>
        <a:p>
          <a:r>
            <a:rPr lang="en-US" sz="1800" b="1" dirty="0" smtClean="0"/>
            <a:t>Dimensions </a:t>
          </a:r>
        </a:p>
        <a:p>
          <a:r>
            <a:rPr lang="en-US" sz="1800" b="1" dirty="0" smtClean="0"/>
            <a:t>Of</a:t>
          </a:r>
        </a:p>
        <a:p>
          <a:r>
            <a:rPr lang="en-US" sz="1800" b="1" dirty="0" smtClean="0"/>
            <a:t>the study</a:t>
          </a:r>
        </a:p>
        <a:p>
          <a:endParaRPr lang="en-US" sz="1800" b="1" dirty="0" smtClean="0"/>
        </a:p>
        <a:p>
          <a:endParaRPr lang="en-US" sz="1800" b="1" dirty="0" smtClean="0"/>
        </a:p>
      </dgm:t>
    </dgm:pt>
    <dgm:pt modelId="{FA2732F9-4DE4-477E-83A8-395FAE187F04}" type="parTrans" cxnId="{3B32E34E-5FBF-466B-B6B3-859BC21C0F8A}">
      <dgm:prSet/>
      <dgm:spPr/>
      <dgm:t>
        <a:bodyPr/>
        <a:lstStyle/>
        <a:p>
          <a:endParaRPr lang="en-US"/>
        </a:p>
      </dgm:t>
    </dgm:pt>
    <dgm:pt modelId="{78ADDF3F-F6E1-4782-A417-E1EDB7F33730}" type="sibTrans" cxnId="{3B32E34E-5FBF-466B-B6B3-859BC21C0F8A}">
      <dgm:prSet/>
      <dgm:spPr/>
      <dgm:t>
        <a:bodyPr/>
        <a:lstStyle/>
        <a:p>
          <a:endParaRPr lang="en-US"/>
        </a:p>
      </dgm:t>
    </dgm:pt>
    <dgm:pt modelId="{0BF45228-A894-47D4-BE9C-DF8EF1C3F05B}">
      <dgm:prSet phldrT="[Text]" custT="1"/>
      <dgm:spPr/>
      <dgm:t>
        <a:bodyPr/>
        <a:lstStyle/>
        <a:p>
          <a:r>
            <a:rPr lang="en-US" sz="1400" b="1" dirty="0" smtClean="0"/>
            <a:t>Second, Banks, and NGOs playing a role of an agent for building the resilience</a:t>
          </a:r>
          <a:r>
            <a:rPr lang="en-US" sz="1400" dirty="0" smtClean="0"/>
            <a:t>.</a:t>
          </a:r>
          <a:endParaRPr lang="en-US" sz="1400" dirty="0"/>
        </a:p>
      </dgm:t>
    </dgm:pt>
    <dgm:pt modelId="{DF6A2C69-5265-411A-A7BE-D3F30318802A}" type="parTrans" cxnId="{8F4940D9-EEAF-4F2D-ACAD-A2185472AB52}">
      <dgm:prSet/>
      <dgm:spPr/>
      <dgm:t>
        <a:bodyPr/>
        <a:lstStyle/>
        <a:p>
          <a:endParaRPr lang="en-US"/>
        </a:p>
      </dgm:t>
    </dgm:pt>
    <dgm:pt modelId="{FE5FA35E-9389-481C-A5E2-1FA66BE77CF7}" type="sibTrans" cxnId="{8F4940D9-EEAF-4F2D-ACAD-A2185472AB52}">
      <dgm:prSet/>
      <dgm:spPr/>
      <dgm:t>
        <a:bodyPr/>
        <a:lstStyle/>
        <a:p>
          <a:endParaRPr lang="en-US"/>
        </a:p>
      </dgm:t>
    </dgm:pt>
    <dgm:pt modelId="{4FE7E83B-AFA7-417B-ACF0-BD8FD9CF5DD2}">
      <dgm:prSet phldrT="[Text]" custT="1"/>
      <dgm:spPr/>
      <dgm:t>
        <a:bodyPr/>
        <a:lstStyle/>
        <a:p>
          <a:endParaRPr lang="en-US" sz="1400" b="1" dirty="0" smtClean="0"/>
        </a:p>
        <a:p>
          <a:endParaRPr lang="en-US" sz="1400" b="1" dirty="0" smtClean="0"/>
        </a:p>
        <a:p>
          <a:r>
            <a:rPr lang="en-US" sz="1400" b="1" dirty="0" smtClean="0"/>
            <a:t>First, </a:t>
          </a:r>
        </a:p>
        <a:p>
          <a:r>
            <a:rPr lang="en-US" sz="1400" b="1" dirty="0" smtClean="0"/>
            <a:t>To identify the individuals' agents, organization and household  agents of resilience   </a:t>
          </a:r>
          <a:endParaRPr lang="en-US" sz="1400" b="1" dirty="0"/>
        </a:p>
      </dgm:t>
    </dgm:pt>
    <dgm:pt modelId="{0BF7E5CA-D4DF-4821-8A44-ACD50FFA3589}" type="sibTrans" cxnId="{97359199-3D9A-46CA-B26D-FA357624CE86}">
      <dgm:prSet/>
      <dgm:spPr/>
      <dgm:t>
        <a:bodyPr/>
        <a:lstStyle/>
        <a:p>
          <a:endParaRPr lang="en-US"/>
        </a:p>
      </dgm:t>
    </dgm:pt>
    <dgm:pt modelId="{9C46215A-C047-47B8-8638-1D388CA2E7B9}" type="parTrans" cxnId="{97359199-3D9A-46CA-B26D-FA357624CE86}">
      <dgm:prSet/>
      <dgm:spPr/>
      <dgm:t>
        <a:bodyPr/>
        <a:lstStyle/>
        <a:p>
          <a:endParaRPr lang="en-US"/>
        </a:p>
      </dgm:t>
    </dgm:pt>
    <dgm:pt modelId="{433152BB-8CC5-453D-8176-6B99C8F4E539}">
      <dgm:prSet phldrT="[Text]" custT="1"/>
      <dgm:spPr/>
      <dgm:t>
        <a:bodyPr/>
        <a:lstStyle/>
        <a:p>
          <a:r>
            <a:rPr lang="en-US" sz="1400" b="1" dirty="0" smtClean="0"/>
            <a:t>Third, Economic Immunity supporting amount of money throu</a:t>
          </a:r>
          <a:r>
            <a:rPr lang="en-US" sz="1300" b="1" dirty="0" smtClean="0"/>
            <a:t>gh ‘’Zakat’’</a:t>
          </a:r>
          <a:endParaRPr lang="en-US" sz="1300" b="1" dirty="0"/>
        </a:p>
      </dgm:t>
    </dgm:pt>
    <dgm:pt modelId="{D6C6776B-11E9-4F3B-B790-48E7E119F08A}" type="sibTrans" cxnId="{0E519254-5E0E-4EE7-B679-7998B2AB839E}">
      <dgm:prSet/>
      <dgm:spPr/>
      <dgm:t>
        <a:bodyPr/>
        <a:lstStyle/>
        <a:p>
          <a:endParaRPr lang="en-US"/>
        </a:p>
      </dgm:t>
    </dgm:pt>
    <dgm:pt modelId="{6F944F5A-7EE9-4010-96FB-1D1EBB98F29F}" type="parTrans" cxnId="{0E519254-5E0E-4EE7-B679-7998B2AB839E}">
      <dgm:prSet/>
      <dgm:spPr/>
      <dgm:t>
        <a:bodyPr/>
        <a:lstStyle/>
        <a:p>
          <a:endParaRPr lang="en-US"/>
        </a:p>
      </dgm:t>
    </dgm:pt>
    <dgm:pt modelId="{0B649E8D-1F98-4034-A551-932963692162}" type="pres">
      <dgm:prSet presAssocID="{0913867E-837A-4F86-B6B0-7C0397F291EF}" presName="compositeShape" presStyleCnt="0">
        <dgm:presLayoutVars>
          <dgm:chMax val="9"/>
          <dgm:dir/>
          <dgm:resizeHandles val="exact"/>
        </dgm:presLayoutVars>
      </dgm:prSet>
      <dgm:spPr/>
      <dgm:t>
        <a:bodyPr/>
        <a:lstStyle/>
        <a:p>
          <a:endParaRPr lang="en-US"/>
        </a:p>
      </dgm:t>
    </dgm:pt>
    <dgm:pt modelId="{B4FA142B-F67F-4CB2-A91A-A347B26BC3AB}" type="pres">
      <dgm:prSet presAssocID="{0913867E-837A-4F86-B6B0-7C0397F291EF}" presName="triangle1" presStyleLbl="node1" presStyleIdx="0" presStyleCnt="4" custScaleX="114848" custScaleY="99847" custLinFactNeighborX="6004" custLinFactNeighborY="-546">
        <dgm:presLayoutVars>
          <dgm:bulletEnabled val="1"/>
        </dgm:presLayoutVars>
      </dgm:prSet>
      <dgm:spPr/>
      <dgm:t>
        <a:bodyPr/>
        <a:lstStyle/>
        <a:p>
          <a:endParaRPr lang="en-US"/>
        </a:p>
      </dgm:t>
    </dgm:pt>
    <dgm:pt modelId="{C4D7D365-B5E6-4147-8581-C8E20653F1DB}" type="pres">
      <dgm:prSet presAssocID="{0913867E-837A-4F86-B6B0-7C0397F291EF}" presName="triangle2" presStyleLbl="node1" presStyleIdx="1" presStyleCnt="4" custScaleX="119862" custScaleY="106529">
        <dgm:presLayoutVars>
          <dgm:bulletEnabled val="1"/>
        </dgm:presLayoutVars>
      </dgm:prSet>
      <dgm:spPr/>
      <dgm:t>
        <a:bodyPr/>
        <a:lstStyle/>
        <a:p>
          <a:endParaRPr lang="en-US"/>
        </a:p>
      </dgm:t>
    </dgm:pt>
    <dgm:pt modelId="{485DF20A-7E31-4C04-98AF-8124371BC099}" type="pres">
      <dgm:prSet presAssocID="{0913867E-837A-4F86-B6B0-7C0397F291EF}" presName="triangle3" presStyleLbl="node1" presStyleIdx="2" presStyleCnt="4" custScaleX="112136" custScaleY="99979" custLinFactNeighborX="4631" custLinFactNeighborY="830">
        <dgm:presLayoutVars>
          <dgm:bulletEnabled val="1"/>
        </dgm:presLayoutVars>
      </dgm:prSet>
      <dgm:spPr/>
      <dgm:t>
        <a:bodyPr/>
        <a:lstStyle/>
        <a:p>
          <a:endParaRPr lang="en-US"/>
        </a:p>
      </dgm:t>
    </dgm:pt>
    <dgm:pt modelId="{9C91FD54-E51E-4D72-A26E-CF9326EC6BC2}" type="pres">
      <dgm:prSet presAssocID="{0913867E-837A-4F86-B6B0-7C0397F291EF}" presName="triangle4" presStyleLbl="node1" presStyleIdx="3" presStyleCnt="4" custScaleX="113405" custScaleY="104316" custLinFactNeighborX="11724">
        <dgm:presLayoutVars>
          <dgm:bulletEnabled val="1"/>
        </dgm:presLayoutVars>
      </dgm:prSet>
      <dgm:spPr/>
      <dgm:t>
        <a:bodyPr/>
        <a:lstStyle/>
        <a:p>
          <a:endParaRPr lang="en-US"/>
        </a:p>
      </dgm:t>
    </dgm:pt>
  </dgm:ptLst>
  <dgm:cxnLst>
    <dgm:cxn modelId="{8F4940D9-EEAF-4F2D-ACAD-A2185472AB52}" srcId="{0913867E-837A-4F86-B6B0-7C0397F291EF}" destId="{0BF45228-A894-47D4-BE9C-DF8EF1C3F05B}" srcOrd="1" destOrd="0" parTransId="{DF6A2C69-5265-411A-A7BE-D3F30318802A}" sibTransId="{FE5FA35E-9389-481C-A5E2-1FA66BE77CF7}"/>
    <dgm:cxn modelId="{97359199-3D9A-46CA-B26D-FA357624CE86}" srcId="{0913867E-837A-4F86-B6B0-7C0397F291EF}" destId="{4FE7E83B-AFA7-417B-ACF0-BD8FD9CF5DD2}" srcOrd="2" destOrd="0" parTransId="{9C46215A-C047-47B8-8638-1D388CA2E7B9}" sibTransId="{0BF7E5CA-D4DF-4821-8A44-ACD50FFA3589}"/>
    <dgm:cxn modelId="{0E519254-5E0E-4EE7-B679-7998B2AB839E}" srcId="{0913867E-837A-4F86-B6B0-7C0397F291EF}" destId="{433152BB-8CC5-453D-8176-6B99C8F4E539}" srcOrd="3" destOrd="0" parTransId="{6F944F5A-7EE9-4010-96FB-1D1EBB98F29F}" sibTransId="{D6C6776B-11E9-4F3B-B790-48E7E119F08A}"/>
    <dgm:cxn modelId="{3B32E34E-5FBF-466B-B6B3-859BC21C0F8A}" srcId="{0913867E-837A-4F86-B6B0-7C0397F291EF}" destId="{F4420742-1AEB-42DB-BB04-4EA7963DD5AD}" srcOrd="0" destOrd="0" parTransId="{FA2732F9-4DE4-477E-83A8-395FAE187F04}" sibTransId="{78ADDF3F-F6E1-4782-A417-E1EDB7F33730}"/>
    <dgm:cxn modelId="{D4340214-216D-43FA-81F1-4BA10CD7C6D5}" type="presOf" srcId="{0913867E-837A-4F86-B6B0-7C0397F291EF}" destId="{0B649E8D-1F98-4034-A551-932963692162}" srcOrd="0" destOrd="0" presId="urn:microsoft.com/office/officeart/2005/8/layout/pyramid4"/>
    <dgm:cxn modelId="{ECF694B1-2379-4816-A4D0-4BAC41680E8A}" type="presOf" srcId="{F4420742-1AEB-42DB-BB04-4EA7963DD5AD}" destId="{B4FA142B-F67F-4CB2-A91A-A347B26BC3AB}" srcOrd="0" destOrd="0" presId="urn:microsoft.com/office/officeart/2005/8/layout/pyramid4"/>
    <dgm:cxn modelId="{3C1F7801-F6E4-44E0-A931-F23EA870AAEA}" type="presOf" srcId="{0BF45228-A894-47D4-BE9C-DF8EF1C3F05B}" destId="{C4D7D365-B5E6-4147-8581-C8E20653F1DB}" srcOrd="0" destOrd="0" presId="urn:microsoft.com/office/officeart/2005/8/layout/pyramid4"/>
    <dgm:cxn modelId="{F71912EA-1F9B-448D-8560-4A6667D0A6B3}" type="presOf" srcId="{433152BB-8CC5-453D-8176-6B99C8F4E539}" destId="{9C91FD54-E51E-4D72-A26E-CF9326EC6BC2}" srcOrd="0" destOrd="0" presId="urn:microsoft.com/office/officeart/2005/8/layout/pyramid4"/>
    <dgm:cxn modelId="{22889B57-1429-42D3-A79D-980EFA1C8DD9}" type="presOf" srcId="{4FE7E83B-AFA7-417B-ACF0-BD8FD9CF5DD2}" destId="{485DF20A-7E31-4C04-98AF-8124371BC099}" srcOrd="0" destOrd="0" presId="urn:microsoft.com/office/officeart/2005/8/layout/pyramid4"/>
    <dgm:cxn modelId="{5B1E9728-954C-4DEC-9909-02ECCF839835}" type="presParOf" srcId="{0B649E8D-1F98-4034-A551-932963692162}" destId="{B4FA142B-F67F-4CB2-A91A-A347B26BC3AB}" srcOrd="0" destOrd="0" presId="urn:microsoft.com/office/officeart/2005/8/layout/pyramid4"/>
    <dgm:cxn modelId="{0DF2F34D-FB31-4D2C-AA23-744FBEDFA7A2}" type="presParOf" srcId="{0B649E8D-1F98-4034-A551-932963692162}" destId="{C4D7D365-B5E6-4147-8581-C8E20653F1DB}" srcOrd="1" destOrd="0" presId="urn:microsoft.com/office/officeart/2005/8/layout/pyramid4"/>
    <dgm:cxn modelId="{F9073CFE-1779-403D-9AAC-796E3119FC8D}" type="presParOf" srcId="{0B649E8D-1F98-4034-A551-932963692162}" destId="{485DF20A-7E31-4C04-98AF-8124371BC099}" srcOrd="2" destOrd="0" presId="urn:microsoft.com/office/officeart/2005/8/layout/pyramid4"/>
    <dgm:cxn modelId="{A954F5DE-7666-41AE-962E-81FF1E8BB0E0}" type="presParOf" srcId="{0B649E8D-1F98-4034-A551-932963692162}" destId="{9C91FD54-E51E-4D72-A26E-CF9326EC6BC2}"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FA142B-F67F-4CB2-A91A-A347B26BC3AB}">
      <dsp:nvSpPr>
        <dsp:cNvPr id="0" name=""/>
        <dsp:cNvSpPr/>
      </dsp:nvSpPr>
      <dsp:spPr>
        <a:xfrm>
          <a:off x="3117962" y="-41081"/>
          <a:ext cx="2959937" cy="2573321"/>
        </a:xfrm>
        <a:prstGeom prst="triangl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Dimensions </a:t>
          </a:r>
        </a:p>
        <a:p>
          <a:pPr lvl="0" algn="ctr" defTabSz="800100">
            <a:lnSpc>
              <a:spcPct val="90000"/>
            </a:lnSpc>
            <a:spcBef>
              <a:spcPct val="0"/>
            </a:spcBef>
            <a:spcAft>
              <a:spcPct val="35000"/>
            </a:spcAft>
          </a:pPr>
          <a:r>
            <a:rPr lang="en-US" sz="1800" b="1" kern="1200" dirty="0" smtClean="0"/>
            <a:t>Of</a:t>
          </a:r>
        </a:p>
        <a:p>
          <a:pPr lvl="0" algn="ctr" defTabSz="800100">
            <a:lnSpc>
              <a:spcPct val="90000"/>
            </a:lnSpc>
            <a:spcBef>
              <a:spcPct val="0"/>
            </a:spcBef>
            <a:spcAft>
              <a:spcPct val="35000"/>
            </a:spcAft>
          </a:pPr>
          <a:r>
            <a:rPr lang="en-US" sz="1800" b="1" kern="1200" dirty="0" smtClean="0"/>
            <a:t>the study</a:t>
          </a:r>
        </a:p>
        <a:p>
          <a:pPr lvl="0" algn="ctr" defTabSz="800100">
            <a:lnSpc>
              <a:spcPct val="90000"/>
            </a:lnSpc>
            <a:spcBef>
              <a:spcPct val="0"/>
            </a:spcBef>
            <a:spcAft>
              <a:spcPct val="35000"/>
            </a:spcAft>
          </a:pPr>
          <a:endParaRPr lang="en-US" sz="1800" b="1" kern="1200" dirty="0" smtClean="0"/>
        </a:p>
        <a:p>
          <a:pPr lvl="0" algn="ctr" defTabSz="800100">
            <a:lnSpc>
              <a:spcPct val="90000"/>
            </a:lnSpc>
            <a:spcBef>
              <a:spcPct val="0"/>
            </a:spcBef>
            <a:spcAft>
              <a:spcPct val="35000"/>
            </a:spcAft>
          </a:pPr>
          <a:endParaRPr lang="en-US" sz="1800" b="1" kern="1200" dirty="0" smtClean="0"/>
        </a:p>
      </dsp:txBody>
      <dsp:txXfrm>
        <a:off x="3857946" y="1245580"/>
        <a:ext cx="1479969" cy="1286660"/>
      </dsp:txXfrm>
    </dsp:sp>
    <dsp:sp modelId="{C4D7D365-B5E6-4147-8581-C8E20653F1DB}">
      <dsp:nvSpPr>
        <dsp:cNvPr id="0" name=""/>
        <dsp:cNvSpPr/>
      </dsp:nvSpPr>
      <dsp:spPr>
        <a:xfrm>
          <a:off x="1609979" y="2450076"/>
          <a:ext cx="3089161" cy="2745534"/>
        </a:xfrm>
        <a:prstGeom prst="triangl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Second, Banks, and NGOs playing a role of an agent for building the resilience</a:t>
          </a:r>
          <a:r>
            <a:rPr lang="en-US" sz="1400" kern="1200" dirty="0" smtClean="0"/>
            <a:t>.</a:t>
          </a:r>
          <a:endParaRPr lang="en-US" sz="1400" kern="1200" dirty="0"/>
        </a:p>
      </dsp:txBody>
      <dsp:txXfrm>
        <a:off x="2382269" y="3822843"/>
        <a:ext cx="1544581" cy="1372767"/>
      </dsp:txXfrm>
    </dsp:sp>
    <dsp:sp modelId="{485DF20A-7E31-4C04-98AF-8124371BC099}">
      <dsp:nvSpPr>
        <dsp:cNvPr id="0" name=""/>
        <dsp:cNvSpPr/>
      </dsp:nvSpPr>
      <dsp:spPr>
        <a:xfrm rot="10800000">
          <a:off x="3117524" y="2555873"/>
          <a:ext cx="2890041" cy="2576723"/>
        </a:xfrm>
        <a:prstGeom prst="triangl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US" sz="1400" b="1" kern="1200" dirty="0" smtClean="0"/>
        </a:p>
        <a:p>
          <a:pPr lvl="0" algn="ctr" defTabSz="622300">
            <a:lnSpc>
              <a:spcPct val="90000"/>
            </a:lnSpc>
            <a:spcBef>
              <a:spcPct val="0"/>
            </a:spcBef>
            <a:spcAft>
              <a:spcPct val="35000"/>
            </a:spcAft>
          </a:pPr>
          <a:endParaRPr lang="en-US" sz="1400" b="1" kern="1200" dirty="0" smtClean="0"/>
        </a:p>
        <a:p>
          <a:pPr lvl="0" algn="ctr" defTabSz="622300">
            <a:lnSpc>
              <a:spcPct val="90000"/>
            </a:lnSpc>
            <a:spcBef>
              <a:spcPct val="0"/>
            </a:spcBef>
            <a:spcAft>
              <a:spcPct val="35000"/>
            </a:spcAft>
          </a:pPr>
          <a:r>
            <a:rPr lang="en-US" sz="1400" b="1" kern="1200" dirty="0" smtClean="0"/>
            <a:t>First, </a:t>
          </a:r>
        </a:p>
        <a:p>
          <a:pPr lvl="0" algn="ctr" defTabSz="622300">
            <a:lnSpc>
              <a:spcPct val="90000"/>
            </a:lnSpc>
            <a:spcBef>
              <a:spcPct val="0"/>
            </a:spcBef>
            <a:spcAft>
              <a:spcPct val="35000"/>
            </a:spcAft>
          </a:pPr>
          <a:r>
            <a:rPr lang="en-US" sz="1400" b="1" kern="1200" dirty="0" smtClean="0"/>
            <a:t>To identify the individuals' agents, organization and household  agents of resilience   </a:t>
          </a:r>
          <a:endParaRPr lang="en-US" sz="1400" b="1" kern="1200" dirty="0"/>
        </a:p>
      </dsp:txBody>
      <dsp:txXfrm rot="10800000">
        <a:off x="3840034" y="2555873"/>
        <a:ext cx="1445021" cy="1288361"/>
      </dsp:txXfrm>
    </dsp:sp>
    <dsp:sp modelId="{9C91FD54-E51E-4D72-A26E-CF9326EC6BC2}">
      <dsp:nvSpPr>
        <dsp:cNvPr id="0" name=""/>
        <dsp:cNvSpPr/>
      </dsp:nvSpPr>
      <dsp:spPr>
        <a:xfrm>
          <a:off x="4572609" y="2478594"/>
          <a:ext cx="2922747" cy="2688499"/>
        </a:xfrm>
        <a:prstGeom prst="triangl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Third, Economic Immunity supporting amount of money throu</a:t>
          </a:r>
          <a:r>
            <a:rPr lang="en-US" sz="1300" b="1" kern="1200" dirty="0" smtClean="0"/>
            <a:t>gh ‘’Zakat’’</a:t>
          </a:r>
          <a:endParaRPr lang="en-US" sz="1300" b="1" kern="1200" dirty="0"/>
        </a:p>
      </dsp:txBody>
      <dsp:txXfrm>
        <a:off x="5303296" y="3822844"/>
        <a:ext cx="1461373" cy="1344249"/>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7876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6731603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601234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6187983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950357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6484157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555998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6265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41545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7/4/2022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67471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42657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7/4/2022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6953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45526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88883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08799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7/4/2022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05885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7/4/2022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361940411"/>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758952"/>
            <a:ext cx="10058400" cy="2682517"/>
          </a:xfrm>
        </p:spPr>
        <p:txBody>
          <a:bodyPr>
            <a:noAutofit/>
          </a:bodyPr>
          <a:lstStyle/>
          <a:p>
            <a:pPr algn="ctr"/>
            <a:r>
              <a:rPr lang="en-US" sz="4000" dirty="0">
                <a:solidFill>
                  <a:srgbClr val="002060"/>
                </a:solidFill>
                <a:latin typeface="Algerian" panose="04020705040A02060702" pitchFamily="82" charset="0"/>
              </a:rPr>
              <a:t>Agents of Economic Resilience And The Role Of Islamic Approach Towards Financial Inclusion During The Covid-19 Pandemic: A Case of Pakistan </a:t>
            </a:r>
          </a:p>
        </p:txBody>
      </p:sp>
      <p:sp>
        <p:nvSpPr>
          <p:cNvPr id="3" name="Subtitle 2"/>
          <p:cNvSpPr>
            <a:spLocks noGrp="1"/>
          </p:cNvSpPr>
          <p:nvPr>
            <p:ph type="subTitle" idx="1"/>
          </p:nvPr>
        </p:nvSpPr>
        <p:spPr>
          <a:xfrm>
            <a:off x="3651205" y="4372494"/>
            <a:ext cx="4950550" cy="1022465"/>
          </a:xfrm>
        </p:spPr>
        <p:txBody>
          <a:bodyPr>
            <a:noAutofit/>
          </a:bodyPr>
          <a:lstStyle/>
          <a:p>
            <a:pPr algn="ctr"/>
            <a:r>
              <a:rPr lang="en-US" sz="1600" b="1" dirty="0" smtClean="0">
                <a:latin typeface="Algerian" panose="04020705040A02060702" pitchFamily="82" charset="0"/>
              </a:rPr>
              <a:t>Authors</a:t>
            </a:r>
          </a:p>
          <a:p>
            <a:pPr algn="ctr"/>
            <a:r>
              <a:rPr lang="en-US" sz="1600" b="1" dirty="0" smtClean="0">
                <a:latin typeface="Algerian" panose="04020705040A02060702" pitchFamily="82" charset="0"/>
              </a:rPr>
              <a:t> </a:t>
            </a:r>
            <a:r>
              <a:rPr lang="en-US" sz="1600" b="1" dirty="0">
                <a:latin typeface="Algerian" panose="04020705040A02060702" pitchFamily="82" charset="0"/>
              </a:rPr>
              <a:t>Aneela </a:t>
            </a:r>
            <a:r>
              <a:rPr lang="en-US" sz="1600" b="1" dirty="0" smtClean="0">
                <a:latin typeface="Algerian" panose="04020705040A02060702" pitchFamily="82" charset="0"/>
              </a:rPr>
              <a:t>kiran</a:t>
            </a:r>
            <a:r>
              <a:rPr lang="en-US" sz="1600" b="1" dirty="0">
                <a:latin typeface="Algerian" panose="04020705040A02060702" pitchFamily="82" charset="0"/>
              </a:rPr>
              <a:t>&amp;</a:t>
            </a:r>
            <a:r>
              <a:rPr lang="en-US" sz="1600" b="1" dirty="0" smtClean="0">
                <a:latin typeface="Algerian" panose="04020705040A02060702" pitchFamily="82" charset="0"/>
              </a:rPr>
              <a:t> Muhammad Imran Khan</a:t>
            </a:r>
            <a:endParaRPr lang="en-US" sz="1600" b="1" dirty="0">
              <a:latin typeface="Algerian" panose="04020705040A02060702" pitchFamily="82" charset="0"/>
            </a:endParaRPr>
          </a:p>
        </p:txBody>
      </p:sp>
    </p:spTree>
    <p:extLst>
      <p:ext uri="{BB962C8B-B14F-4D97-AF65-F5344CB8AC3E}">
        <p14:creationId xmlns:p14="http://schemas.microsoft.com/office/powerpoint/2010/main" val="1086034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20504" y="534572"/>
            <a:ext cx="11138096" cy="5816977"/>
          </a:xfrm>
          <a:prstGeom prst="rect">
            <a:avLst/>
          </a:prstGeom>
          <a:noFill/>
        </p:spPr>
        <p:txBody>
          <a:bodyPr wrap="square" rtlCol="0">
            <a:spAutoFit/>
          </a:bodyPr>
          <a:lstStyle/>
          <a:p>
            <a:pPr algn="ctr"/>
            <a:r>
              <a:rPr lang="en-US" sz="3600" b="1" dirty="0">
                <a:latin typeface="Bodoni MT" panose="02070603080606020203" pitchFamily="18" charset="0"/>
              </a:rPr>
              <a:t>Data &amp; Material</a:t>
            </a:r>
            <a:r>
              <a:rPr lang="en-US" sz="3600" b="1" dirty="0" smtClean="0">
                <a:latin typeface="Bodoni MT" panose="02070603080606020203" pitchFamily="18" charset="0"/>
              </a:rPr>
              <a:t>:</a:t>
            </a:r>
            <a:endParaRPr lang="en-US" b="1" dirty="0">
              <a:latin typeface="Bodoni MT" panose="02070603080606020203" pitchFamily="18" charset="0"/>
            </a:endParaRPr>
          </a:p>
          <a:p>
            <a:pPr marL="342900" indent="-342900">
              <a:buFont typeface="Wingdings" panose="05000000000000000000" pitchFamily="2" charset="2"/>
              <a:buChar char="Ø"/>
            </a:pPr>
            <a:r>
              <a:rPr lang="en-US" sz="2400" dirty="0">
                <a:latin typeface="Bodoni MT" panose="02070603080606020203" pitchFamily="18" charset="0"/>
              </a:rPr>
              <a:t>The study has basically used five types of data sets;</a:t>
            </a:r>
          </a:p>
          <a:p>
            <a:pPr marL="342900" indent="-342900">
              <a:buFont typeface="Wingdings" panose="05000000000000000000" pitchFamily="2" charset="2"/>
              <a:buChar char="Ø"/>
            </a:pPr>
            <a:r>
              <a:rPr lang="en-US" sz="2400" b="1" dirty="0">
                <a:latin typeface="Bodoni MT" panose="02070603080606020203" pitchFamily="18" charset="0"/>
              </a:rPr>
              <a:t>First</a:t>
            </a:r>
            <a:r>
              <a:rPr lang="en-US" sz="2400" dirty="0">
                <a:latin typeface="Bodoni MT" panose="02070603080606020203" pitchFamily="18" charset="0"/>
              </a:rPr>
              <a:t>, data is collected from </a:t>
            </a:r>
            <a:r>
              <a:rPr lang="en-US" sz="2400" dirty="0" smtClean="0">
                <a:latin typeface="Bodoni MT" panose="02070603080606020203" pitchFamily="18" charset="0"/>
              </a:rPr>
              <a:t>published papers, articles and books, conducting the </a:t>
            </a:r>
            <a:r>
              <a:rPr lang="en-US" sz="2400" dirty="0">
                <a:latin typeface="Bodoni MT" panose="02070603080606020203" pitchFamily="18" charset="0"/>
              </a:rPr>
              <a:t>discourse </a:t>
            </a:r>
            <a:r>
              <a:rPr lang="en-US" sz="2400" dirty="0" smtClean="0">
                <a:latin typeface="Bodoni MT" panose="02070603080606020203" pitchFamily="18" charset="0"/>
              </a:rPr>
              <a:t>analysis, as a </a:t>
            </a:r>
            <a:r>
              <a:rPr lang="en-US" sz="2400" dirty="0">
                <a:latin typeface="Bodoni MT" panose="02070603080606020203" pitchFamily="18" charset="0"/>
              </a:rPr>
              <a:t>secondary qualitative analysis.</a:t>
            </a:r>
          </a:p>
          <a:p>
            <a:pPr marL="342900" indent="-342900">
              <a:buFont typeface="Wingdings" panose="05000000000000000000" pitchFamily="2" charset="2"/>
              <a:buChar char="Ø"/>
            </a:pPr>
            <a:r>
              <a:rPr lang="en-US" sz="2400" b="1" dirty="0">
                <a:latin typeface="Bodoni MT" panose="02070603080606020203" pitchFamily="18" charset="0"/>
              </a:rPr>
              <a:t>Second</a:t>
            </a:r>
            <a:r>
              <a:rPr lang="en-US" sz="2400" dirty="0">
                <a:latin typeface="Bodoni MT" panose="02070603080606020203" pitchFamily="18" charset="0"/>
              </a:rPr>
              <a:t>, data set is collected </a:t>
            </a:r>
            <a:r>
              <a:rPr lang="en-US" sz="2400" dirty="0" smtClean="0">
                <a:latin typeface="Bodoni MT" panose="02070603080606020203" pitchFamily="18" charset="0"/>
              </a:rPr>
              <a:t>through </a:t>
            </a:r>
            <a:r>
              <a:rPr lang="en-US" sz="2400" dirty="0">
                <a:latin typeface="Bodoni MT" panose="02070603080606020203" pitchFamily="18" charset="0"/>
              </a:rPr>
              <a:t>interviews, Focus group discussions, which were conducted in Karachi city with two groups of economists and one group medical </a:t>
            </a:r>
            <a:r>
              <a:rPr lang="en-US" sz="2400" dirty="0" smtClean="0">
                <a:latin typeface="Bodoni MT" panose="02070603080606020203" pitchFamily="18" charset="0"/>
              </a:rPr>
              <a:t>doctors. </a:t>
            </a:r>
            <a:endParaRPr lang="en-US" sz="2400" dirty="0">
              <a:latin typeface="Bodoni MT" panose="02070603080606020203" pitchFamily="18" charset="0"/>
            </a:endParaRPr>
          </a:p>
          <a:p>
            <a:pPr marL="342900" indent="-342900">
              <a:buFont typeface="Wingdings" panose="05000000000000000000" pitchFamily="2" charset="2"/>
              <a:buChar char="Ø"/>
            </a:pPr>
            <a:r>
              <a:rPr lang="en-US" sz="2400" b="1" dirty="0">
                <a:latin typeface="Bodoni MT" panose="02070603080606020203" pitchFamily="18" charset="0"/>
              </a:rPr>
              <a:t>Third,</a:t>
            </a:r>
            <a:r>
              <a:rPr lang="en-US" sz="2400" dirty="0">
                <a:latin typeface="Bodoni MT" panose="02070603080606020203" pitchFamily="18" charset="0"/>
              </a:rPr>
              <a:t> data sets are taken from secondary sources like Benazir income support program (BISP), Pakistan Standard living measurement (PSLM) and demographic health survey (DHS).</a:t>
            </a:r>
          </a:p>
          <a:p>
            <a:pPr marL="342900" indent="-342900">
              <a:buFont typeface="Wingdings" panose="05000000000000000000" pitchFamily="2" charset="2"/>
              <a:buChar char="Ø"/>
            </a:pPr>
            <a:r>
              <a:rPr lang="en-US" sz="2400" b="1" dirty="0">
                <a:latin typeface="Bodoni MT" panose="02070603080606020203" pitchFamily="18" charset="0"/>
              </a:rPr>
              <a:t>Fourth</a:t>
            </a:r>
            <a:r>
              <a:rPr lang="en-US" sz="2400" dirty="0">
                <a:latin typeface="Bodoni MT" panose="02070603080606020203" pitchFamily="18" charset="0"/>
              </a:rPr>
              <a:t> data sets are taken from Pakistan economic survey and worldmeter.com, which compile the data of income growth and health expenditure,(followed by the data of Covid-19 indicators).</a:t>
            </a:r>
          </a:p>
          <a:p>
            <a:pPr marL="342900" indent="-342900">
              <a:buFont typeface="Wingdings" panose="05000000000000000000" pitchFamily="2" charset="2"/>
              <a:buChar char="Ø"/>
            </a:pPr>
            <a:r>
              <a:rPr lang="en-US" sz="2400" b="1" dirty="0">
                <a:latin typeface="Bodoni MT" panose="02070603080606020203" pitchFamily="18" charset="0"/>
              </a:rPr>
              <a:t>Fifth</a:t>
            </a:r>
            <a:r>
              <a:rPr lang="en-US" sz="2400" dirty="0">
                <a:latin typeface="Bodoni MT" panose="02070603080606020203" pitchFamily="18" charset="0"/>
              </a:rPr>
              <a:t> data sets is taken from individual </a:t>
            </a:r>
            <a:r>
              <a:rPr lang="en-US" sz="2400" dirty="0" err="1" smtClean="0">
                <a:latin typeface="Bodoni MT" panose="02070603080606020203" pitchFamily="18" charset="0"/>
              </a:rPr>
              <a:t>Aalim</a:t>
            </a:r>
            <a:r>
              <a:rPr lang="en-US" sz="2400" dirty="0" smtClean="0">
                <a:latin typeface="Bodoni MT" panose="02070603080606020203" pitchFamily="18" charset="0"/>
              </a:rPr>
              <a:t>-e-din </a:t>
            </a:r>
            <a:r>
              <a:rPr lang="en-US" sz="2400" dirty="0">
                <a:latin typeface="Bodoni MT" panose="02070603080606020203" pitchFamily="18" charset="0"/>
              </a:rPr>
              <a:t>and households in a specific </a:t>
            </a:r>
            <a:r>
              <a:rPr lang="en-US" sz="2400" dirty="0" smtClean="0">
                <a:latin typeface="Bodoni MT" panose="02070603080606020203" pitchFamily="18" charset="0"/>
              </a:rPr>
              <a:t>community; </a:t>
            </a:r>
            <a:r>
              <a:rPr lang="en-US" sz="2400" dirty="0">
                <a:latin typeface="Bodoni MT" panose="02070603080606020203" pitchFamily="18" charset="0"/>
              </a:rPr>
              <a:t>living </a:t>
            </a:r>
            <a:r>
              <a:rPr lang="en-US" sz="2400" dirty="0" smtClean="0">
                <a:latin typeface="Bodoni MT" panose="02070603080606020203" pitchFamily="18" charset="0"/>
              </a:rPr>
              <a:t>in Karachi</a:t>
            </a:r>
            <a:r>
              <a:rPr lang="en-US" sz="2400" dirty="0">
                <a:latin typeface="Bodoni MT" panose="02070603080606020203" pitchFamily="18" charset="0"/>
              </a:rPr>
              <a:t>. </a:t>
            </a:r>
          </a:p>
        </p:txBody>
      </p:sp>
    </p:spTree>
    <p:extLst>
      <p:ext uri="{BB962C8B-B14F-4D97-AF65-F5344CB8AC3E}">
        <p14:creationId xmlns:p14="http://schemas.microsoft.com/office/powerpoint/2010/main" val="1288270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0904" y="286603"/>
            <a:ext cx="6656832" cy="609509"/>
          </a:xfrm>
        </p:spPr>
        <p:txBody>
          <a:bodyPr>
            <a:normAutofit fontScale="90000"/>
          </a:bodyPr>
          <a:lstStyle/>
          <a:p>
            <a:pPr algn="ctr"/>
            <a:r>
              <a:rPr lang="en-US" sz="4000" dirty="0">
                <a:latin typeface="Bodoni MT" panose="02070603080606020203" pitchFamily="18" charset="0"/>
              </a:rPr>
              <a:t>Sampling:</a:t>
            </a:r>
          </a:p>
        </p:txBody>
      </p:sp>
      <p:sp>
        <p:nvSpPr>
          <p:cNvPr id="3" name="Content Placeholder 2"/>
          <p:cNvSpPr>
            <a:spLocks noGrp="1"/>
          </p:cNvSpPr>
          <p:nvPr>
            <p:ph idx="1"/>
          </p:nvPr>
        </p:nvSpPr>
        <p:spPr>
          <a:xfrm>
            <a:off x="530352" y="1060704"/>
            <a:ext cx="11329416" cy="4764024"/>
          </a:xfrm>
        </p:spPr>
        <p:txBody>
          <a:bodyPr>
            <a:noAutofit/>
          </a:bodyPr>
          <a:lstStyle/>
          <a:p>
            <a:pPr marL="292608" lvl="1" indent="0" algn="just">
              <a:lnSpc>
                <a:spcPct val="150000"/>
              </a:lnSpc>
              <a:buNone/>
            </a:pPr>
            <a:r>
              <a:rPr lang="en-US" sz="2400" dirty="0" smtClean="0">
                <a:latin typeface="Bodoni MT" panose="02070603080606020203" pitchFamily="18" charset="0"/>
              </a:rPr>
              <a:t>The </a:t>
            </a:r>
            <a:r>
              <a:rPr lang="en-US" sz="2400" dirty="0">
                <a:latin typeface="Bodoni MT" panose="02070603080606020203" pitchFamily="18" charset="0"/>
              </a:rPr>
              <a:t>study has used convenient sampling for individual level data and purposive sampling for doctor and experts</a:t>
            </a:r>
            <a:r>
              <a:rPr lang="en-US" sz="2400" dirty="0" smtClean="0">
                <a:latin typeface="Bodoni MT" panose="02070603080606020203" pitchFamily="18" charset="0"/>
              </a:rPr>
              <a:t>.</a:t>
            </a:r>
            <a:endParaRPr lang="en-US" sz="2400" dirty="0">
              <a:latin typeface="Bodoni MT" panose="02070603080606020203" pitchFamily="18" charset="0"/>
            </a:endParaRPr>
          </a:p>
          <a:p>
            <a:pPr lvl="1" algn="just">
              <a:lnSpc>
                <a:spcPct val="150000"/>
              </a:lnSpc>
              <a:buFont typeface="Wingdings" panose="05000000000000000000" pitchFamily="2" charset="2"/>
              <a:buChar char="Ø"/>
            </a:pPr>
            <a:r>
              <a:rPr lang="en-US" sz="2400" dirty="0">
                <a:latin typeface="Bodoni MT" panose="02070603080606020203" pitchFamily="18" charset="0"/>
              </a:rPr>
              <a:t>The study has randomly reviewed </a:t>
            </a:r>
            <a:r>
              <a:rPr lang="en-US" sz="2400" dirty="0" smtClean="0">
                <a:latin typeface="Bodoni MT" panose="02070603080606020203" pitchFamily="18" charset="0"/>
              </a:rPr>
              <a:t>and collected </a:t>
            </a:r>
            <a:r>
              <a:rPr lang="en-US" sz="2400" dirty="0">
                <a:latin typeface="Bodoni MT" panose="02070603080606020203" pitchFamily="18" charset="0"/>
              </a:rPr>
              <a:t>papers and books on economic resilience and </a:t>
            </a:r>
            <a:r>
              <a:rPr lang="en-US" sz="2400" dirty="0" smtClean="0">
                <a:latin typeface="Bodoni MT" panose="02070603080606020203" pitchFamily="18" charset="0"/>
              </a:rPr>
              <a:t>the role </a:t>
            </a:r>
            <a:r>
              <a:rPr lang="en-US" sz="2400" dirty="0">
                <a:latin typeface="Bodoni MT" panose="02070603080606020203" pitchFamily="18" charset="0"/>
              </a:rPr>
              <a:t>of financial inclusion through zakat and many other agents of </a:t>
            </a:r>
            <a:r>
              <a:rPr lang="en-US" sz="2400" dirty="0" smtClean="0">
                <a:latin typeface="Bodoni MT" panose="02070603080606020203" pitchFamily="18" charset="0"/>
              </a:rPr>
              <a:t>resilience.</a:t>
            </a:r>
            <a:endParaRPr lang="en-US" sz="2400" dirty="0">
              <a:latin typeface="Bodoni MT" panose="02070603080606020203" pitchFamily="18" charset="0"/>
            </a:endParaRPr>
          </a:p>
          <a:p>
            <a:pPr lvl="1" algn="just">
              <a:lnSpc>
                <a:spcPct val="150000"/>
              </a:lnSpc>
              <a:buFont typeface="Wingdings" panose="05000000000000000000" pitchFamily="2" charset="2"/>
              <a:buChar char="Ø"/>
            </a:pPr>
            <a:r>
              <a:rPr lang="en-US" sz="2400" dirty="0">
                <a:latin typeface="Bodoni MT" panose="02070603080606020203" pitchFamily="18" charset="0"/>
              </a:rPr>
              <a:t>The sampling of the  article paper was selective author choice base, but books were selected based on availability and </a:t>
            </a:r>
            <a:r>
              <a:rPr lang="en-US" sz="2400" dirty="0" smtClean="0">
                <a:latin typeface="Bodoni MT" panose="02070603080606020203" pitchFamily="18" charset="0"/>
              </a:rPr>
              <a:t>access. e.g., Enhancing financial inclusion through Islamic finance (Vol:1), Islamic Finance: A Catalyst for Financial Inclusion, Financial inclusion, regulation and Education, An Asian perspective. </a:t>
            </a:r>
            <a:endParaRPr lang="en-US" sz="2400" dirty="0">
              <a:latin typeface="Bodoni MT" panose="02070603080606020203" pitchFamily="18" charset="0"/>
            </a:endParaRPr>
          </a:p>
        </p:txBody>
      </p:sp>
    </p:spTree>
    <p:extLst>
      <p:ext uri="{BB962C8B-B14F-4D97-AF65-F5344CB8AC3E}">
        <p14:creationId xmlns:p14="http://schemas.microsoft.com/office/powerpoint/2010/main" val="2677381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632" y="452719"/>
            <a:ext cx="7260336" cy="809153"/>
          </a:xfrm>
        </p:spPr>
        <p:txBody>
          <a:bodyPr/>
          <a:lstStyle/>
          <a:p>
            <a:pPr algn="ctr"/>
            <a:r>
              <a:rPr lang="en-US" sz="4000" dirty="0">
                <a:latin typeface="Bodoni MT" panose="02070603080606020203" pitchFamily="18" charset="0"/>
              </a:rPr>
              <a:t>Methodology:</a:t>
            </a:r>
          </a:p>
        </p:txBody>
      </p:sp>
      <p:sp>
        <p:nvSpPr>
          <p:cNvPr id="3" name="Content Placeholder 2"/>
          <p:cNvSpPr>
            <a:spLocks noGrp="1"/>
          </p:cNvSpPr>
          <p:nvPr>
            <p:ph idx="1"/>
          </p:nvPr>
        </p:nvSpPr>
        <p:spPr>
          <a:xfrm>
            <a:off x="777240" y="1336431"/>
            <a:ext cx="10497312" cy="4195481"/>
          </a:xfrm>
        </p:spPr>
        <p:txBody>
          <a:bodyPr/>
          <a:lstStyle/>
          <a:p>
            <a:pPr>
              <a:buFont typeface="Wingdings" panose="05000000000000000000" pitchFamily="2" charset="2"/>
              <a:buChar char="Ø"/>
            </a:pPr>
            <a:endParaRPr lang="en-US" sz="1800" dirty="0" smtClean="0">
              <a:latin typeface="Bodoni MT" panose="02070603080606020203" pitchFamily="18" charset="0"/>
            </a:endParaRPr>
          </a:p>
          <a:p>
            <a:pPr>
              <a:lnSpc>
                <a:spcPct val="150000"/>
              </a:lnSpc>
              <a:buFont typeface="Wingdings" panose="05000000000000000000" pitchFamily="2" charset="2"/>
              <a:buChar char="Ø"/>
            </a:pPr>
            <a:r>
              <a:rPr lang="en-US" sz="2400" dirty="0" smtClean="0">
                <a:latin typeface="Bodoni MT" panose="02070603080606020203" pitchFamily="18" charset="0"/>
              </a:rPr>
              <a:t>The </a:t>
            </a:r>
            <a:r>
              <a:rPr lang="en-US" sz="2400" dirty="0">
                <a:latin typeface="Bodoni MT" panose="02070603080606020203" pitchFamily="18" charset="0"/>
              </a:rPr>
              <a:t>study has used mixed method approach with </a:t>
            </a:r>
            <a:r>
              <a:rPr lang="en-US" sz="2400" dirty="0" smtClean="0">
                <a:latin typeface="Bodoni MT" panose="02070603080606020203" pitchFamily="18" charset="0"/>
              </a:rPr>
              <a:t>multi-methods approach. </a:t>
            </a:r>
            <a:endParaRPr lang="en-US" sz="2400" dirty="0">
              <a:latin typeface="Bodoni MT" panose="02070603080606020203" pitchFamily="18" charset="0"/>
            </a:endParaRPr>
          </a:p>
          <a:p>
            <a:pPr>
              <a:lnSpc>
                <a:spcPct val="150000"/>
              </a:lnSpc>
              <a:buFont typeface="Wingdings" panose="05000000000000000000" pitchFamily="2" charset="2"/>
              <a:buChar char="Ø"/>
            </a:pPr>
            <a:r>
              <a:rPr lang="en-US" sz="2400" dirty="0">
                <a:latin typeface="Bodoni MT" panose="02070603080606020203" pitchFamily="18" charset="0"/>
              </a:rPr>
              <a:t>The </a:t>
            </a:r>
            <a:r>
              <a:rPr lang="en-US" sz="2400" dirty="0" smtClean="0">
                <a:latin typeface="Bodoni MT" panose="02070603080606020203" pitchFamily="18" charset="0"/>
              </a:rPr>
              <a:t>study </a:t>
            </a:r>
            <a:r>
              <a:rPr lang="en-US" sz="2400" dirty="0">
                <a:latin typeface="Bodoni MT" panose="02070603080606020203" pitchFamily="18" charset="0"/>
              </a:rPr>
              <a:t>has utilized discourse analysis, thematic analysis, exploratory analysis and quantitative deprivation index approach</a:t>
            </a:r>
            <a:r>
              <a:rPr lang="en-US" sz="2400" dirty="0" smtClean="0">
                <a:latin typeface="Bodoni MT" panose="02070603080606020203" pitchFamily="18" charset="0"/>
              </a:rPr>
              <a:t>.</a:t>
            </a:r>
            <a:endParaRPr lang="en-US" sz="2400" dirty="0">
              <a:latin typeface="Bodoni MT" panose="02070603080606020203" pitchFamily="18" charset="0"/>
            </a:endParaRPr>
          </a:p>
          <a:p>
            <a:pPr>
              <a:lnSpc>
                <a:spcPct val="150000"/>
              </a:lnSpc>
              <a:buFont typeface="Wingdings" panose="05000000000000000000" pitchFamily="2" charset="2"/>
              <a:buChar char="Ø"/>
            </a:pPr>
            <a:r>
              <a:rPr lang="en-US" sz="2400" dirty="0">
                <a:latin typeface="Bodoni MT" panose="02070603080606020203" pitchFamily="18" charset="0"/>
              </a:rPr>
              <a:t>The study focuses on multiple dimensions of agents of resilience, which saved the society during the pandemic </a:t>
            </a:r>
            <a:r>
              <a:rPr lang="en-US" sz="2400" dirty="0" smtClean="0">
                <a:latin typeface="Bodoni MT" panose="02070603080606020203" pitchFamily="18" charset="0"/>
              </a:rPr>
              <a:t>attack.</a:t>
            </a:r>
            <a:endParaRPr lang="en-US" sz="2400" dirty="0">
              <a:latin typeface="Bodoni MT" panose="02070603080606020203" pitchFamily="18" charset="0"/>
            </a:endParaRPr>
          </a:p>
          <a:p>
            <a:endParaRPr lang="en-US" sz="2400" dirty="0">
              <a:latin typeface="Bodoni MT" panose="02070603080606020203" pitchFamily="18" charset="0"/>
            </a:endParaRPr>
          </a:p>
          <a:p>
            <a:endParaRPr lang="en-US" sz="2400" dirty="0">
              <a:latin typeface="Bodoni MT" panose="02070603080606020203" pitchFamily="18" charset="0"/>
            </a:endParaRPr>
          </a:p>
        </p:txBody>
      </p:sp>
    </p:spTree>
    <p:extLst>
      <p:ext uri="{BB962C8B-B14F-4D97-AF65-F5344CB8AC3E}">
        <p14:creationId xmlns:p14="http://schemas.microsoft.com/office/powerpoint/2010/main" val="3798293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24" y="493776"/>
            <a:ext cx="7351776" cy="493776"/>
          </a:xfrm>
        </p:spPr>
        <p:txBody>
          <a:bodyPr>
            <a:normAutofit fontScale="90000"/>
          </a:bodyPr>
          <a:lstStyle/>
          <a:p>
            <a:pPr algn="ctr"/>
            <a:r>
              <a:rPr lang="en-US" sz="3600" dirty="0" smtClean="0"/>
              <a:t>Major findings </a:t>
            </a:r>
            <a:endParaRPr lang="en-US" sz="3600" dirty="0"/>
          </a:p>
        </p:txBody>
      </p:sp>
      <p:sp>
        <p:nvSpPr>
          <p:cNvPr id="3" name="Content Placeholder 2"/>
          <p:cNvSpPr>
            <a:spLocks noGrp="1"/>
          </p:cNvSpPr>
          <p:nvPr>
            <p:ph idx="1"/>
          </p:nvPr>
        </p:nvSpPr>
        <p:spPr>
          <a:xfrm>
            <a:off x="667512" y="1505894"/>
            <a:ext cx="10058400" cy="4634654"/>
          </a:xfrm>
        </p:spPr>
        <p:txBody>
          <a:bodyPr>
            <a:normAutofit/>
          </a:bodyPr>
          <a:lstStyle/>
          <a:p>
            <a:pPr lvl="0">
              <a:lnSpc>
                <a:spcPct val="150000"/>
              </a:lnSpc>
              <a:buFont typeface="Wingdings" panose="05000000000000000000" pitchFamily="2" charset="2"/>
              <a:buChar char="Ø"/>
            </a:pPr>
            <a:r>
              <a:rPr lang="en-US" sz="2400" dirty="0">
                <a:latin typeface="Bodoni MT" panose="02070603080606020203" pitchFamily="18" charset="0"/>
              </a:rPr>
              <a:t>Islamic approach is </a:t>
            </a:r>
            <a:r>
              <a:rPr lang="en-US" sz="2400" dirty="0" smtClean="0">
                <a:latin typeface="Bodoni MT" panose="02070603080606020203" pitchFamily="18" charset="0"/>
              </a:rPr>
              <a:t>undeniable </a:t>
            </a:r>
            <a:r>
              <a:rPr lang="en-US" sz="2400" dirty="0">
                <a:latin typeface="Bodoni MT" panose="02070603080606020203" pitchFamily="18" charset="0"/>
              </a:rPr>
              <a:t>method of increasing social resilience, which encourages zakat and other helping intention in society. </a:t>
            </a:r>
            <a:endParaRPr lang="en-US" sz="2400" dirty="0" smtClean="0">
              <a:latin typeface="Bodoni MT" panose="02070603080606020203" pitchFamily="18" charset="0"/>
            </a:endParaRPr>
          </a:p>
          <a:p>
            <a:pPr lvl="0">
              <a:lnSpc>
                <a:spcPct val="150000"/>
              </a:lnSpc>
              <a:buFont typeface="Wingdings" panose="05000000000000000000" pitchFamily="2" charset="2"/>
              <a:buChar char="Ø"/>
            </a:pPr>
            <a:r>
              <a:rPr lang="en-US" sz="2200" dirty="0">
                <a:latin typeface="Bodoni MT" panose="02070603080606020203" pitchFamily="18" charset="0"/>
              </a:rPr>
              <a:t>Formal organizations have played an important role in increasing the support for community and it will be not wrong to say that BISP, IHSAAS and other programs are the AGENTS and resilience. </a:t>
            </a:r>
          </a:p>
          <a:p>
            <a:pPr>
              <a:lnSpc>
                <a:spcPct val="150000"/>
              </a:lnSpc>
              <a:buFont typeface="Wingdings" panose="05000000000000000000" pitchFamily="2" charset="2"/>
              <a:buChar char="Ø"/>
            </a:pPr>
            <a:r>
              <a:rPr lang="en-US" sz="2400" dirty="0">
                <a:latin typeface="Bodoni MT" panose="02070603080606020203" pitchFamily="18" charset="0"/>
              </a:rPr>
              <a:t>Through financial inclusion Pakistan can reduce the risk staying out of </a:t>
            </a:r>
            <a:r>
              <a:rPr lang="en-US" sz="2400" dirty="0" smtClean="0">
                <a:latin typeface="Bodoni MT" panose="02070603080606020203" pitchFamily="18" charset="0"/>
              </a:rPr>
              <a:t>balance. </a:t>
            </a:r>
            <a:endParaRPr lang="en-US" sz="2400" dirty="0">
              <a:latin typeface="Bodoni MT" panose="02070603080606020203" pitchFamily="18" charset="0"/>
            </a:endParaRPr>
          </a:p>
          <a:p>
            <a:pPr marL="0" indent="0">
              <a:buNone/>
            </a:pPr>
            <a:endParaRPr lang="en-US" sz="2400" dirty="0" smtClean="0">
              <a:latin typeface="Bodoni MT" panose="02070603080606020203" pitchFamily="18" charset="0"/>
            </a:endParaRPr>
          </a:p>
          <a:p>
            <a:pPr>
              <a:buFont typeface="Wingdings" panose="05000000000000000000" pitchFamily="2" charset="2"/>
              <a:buChar char="Ø"/>
            </a:pPr>
            <a:endParaRPr lang="en-US" sz="2400" dirty="0">
              <a:latin typeface="Bodoni MT" panose="02070603080606020203" pitchFamily="18" charset="0"/>
            </a:endParaRPr>
          </a:p>
          <a:p>
            <a:pPr>
              <a:buFont typeface="Wingdings" panose="05000000000000000000" pitchFamily="2" charset="2"/>
              <a:buChar char="Ø"/>
            </a:pPr>
            <a:endParaRPr lang="en-US" sz="2400" dirty="0" smtClean="0">
              <a:latin typeface="Bodoni MT" panose="02070603080606020203" pitchFamily="18" charset="0"/>
            </a:endParaRPr>
          </a:p>
          <a:p>
            <a:pPr>
              <a:buFont typeface="Wingdings" panose="05000000000000000000" pitchFamily="2" charset="2"/>
              <a:buChar char="Ø"/>
            </a:pPr>
            <a:endParaRPr lang="en-US" sz="2400" dirty="0">
              <a:latin typeface="Bodoni MT" panose="02070603080606020203" pitchFamily="18" charset="0"/>
            </a:endParaRPr>
          </a:p>
          <a:p>
            <a:pPr>
              <a:buFont typeface="Wingdings" panose="05000000000000000000" pitchFamily="2" charset="2"/>
              <a:buChar char="Ø"/>
            </a:pPr>
            <a:endParaRPr lang="en-US" sz="2400" dirty="0">
              <a:latin typeface="Bodoni MT" panose="02070603080606020203" pitchFamily="18" charset="0"/>
            </a:endParaRPr>
          </a:p>
        </p:txBody>
      </p:sp>
    </p:spTree>
    <p:extLst>
      <p:ext uri="{BB962C8B-B14F-4D97-AF65-F5344CB8AC3E}">
        <p14:creationId xmlns:p14="http://schemas.microsoft.com/office/powerpoint/2010/main" val="3593295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896" y="286603"/>
            <a:ext cx="5248656" cy="819821"/>
          </a:xfrm>
        </p:spPr>
        <p:txBody>
          <a:bodyPr/>
          <a:lstStyle/>
          <a:p>
            <a:pPr algn="ctr"/>
            <a:r>
              <a:rPr lang="en-US" sz="4000" dirty="0" smtClean="0">
                <a:latin typeface="Bodoni MT" panose="02070603080606020203" pitchFamily="18" charset="0"/>
              </a:rPr>
              <a:t>Conclusion</a:t>
            </a:r>
            <a:endParaRPr lang="en-US" sz="4000" dirty="0">
              <a:latin typeface="Bodoni MT" panose="02070603080606020203" pitchFamily="18" charset="0"/>
            </a:endParaRPr>
          </a:p>
        </p:txBody>
      </p:sp>
      <p:sp>
        <p:nvSpPr>
          <p:cNvPr id="3" name="Content Placeholder 2"/>
          <p:cNvSpPr>
            <a:spLocks noGrp="1"/>
          </p:cNvSpPr>
          <p:nvPr>
            <p:ph idx="1"/>
          </p:nvPr>
        </p:nvSpPr>
        <p:spPr>
          <a:xfrm>
            <a:off x="315521" y="1265127"/>
            <a:ext cx="11260783" cy="4925361"/>
          </a:xfrm>
        </p:spPr>
        <p:txBody>
          <a:bodyPr>
            <a:normAutofit/>
          </a:bodyPr>
          <a:lstStyle/>
          <a:p>
            <a:pPr>
              <a:buFont typeface="Wingdings" panose="05000000000000000000" pitchFamily="2" charset="2"/>
              <a:buChar char="Ø"/>
            </a:pPr>
            <a:r>
              <a:rPr lang="en-US" sz="2400" dirty="0">
                <a:latin typeface="Bodoni MT" panose="02070603080606020203" pitchFamily="18" charset="0"/>
              </a:rPr>
              <a:t>The study has extensively explored the phenomenon of economic risks &amp; resilience.</a:t>
            </a:r>
          </a:p>
          <a:p>
            <a:pPr>
              <a:buFont typeface="Wingdings" panose="05000000000000000000" pitchFamily="2" charset="2"/>
              <a:buChar char="Ø"/>
            </a:pPr>
            <a:r>
              <a:rPr lang="en-US" sz="2400" dirty="0">
                <a:latin typeface="Bodoni MT" panose="02070603080606020203" pitchFamily="18" charset="0"/>
              </a:rPr>
              <a:t>The study explored that communities are quite vulnerable in most of the cases but some communities having moral and Islamic value system can absorb such type of shocks due to mutual support systems.</a:t>
            </a:r>
          </a:p>
          <a:p>
            <a:pPr>
              <a:buFont typeface="Wingdings" panose="05000000000000000000" pitchFamily="2" charset="2"/>
              <a:buChar char="Ø"/>
            </a:pPr>
            <a:r>
              <a:rPr lang="en-US" sz="2400" dirty="0">
                <a:latin typeface="Bodoni MT" panose="02070603080606020203" pitchFamily="18" charset="0"/>
              </a:rPr>
              <a:t>There is need to recognize entrepreneurship as a catalyst for economic resilience.</a:t>
            </a:r>
          </a:p>
          <a:p>
            <a:pPr>
              <a:buFont typeface="Wingdings" panose="05000000000000000000" pitchFamily="2" charset="2"/>
              <a:buChar char="Ø"/>
            </a:pPr>
            <a:r>
              <a:rPr lang="en-US" sz="2400" dirty="0">
                <a:latin typeface="Bodoni MT" panose="02070603080606020203" pitchFamily="18" charset="0"/>
              </a:rPr>
              <a:t>The purpose of the zakat is as an important religious duty and it is designed to assist all people needs to be stressed, it allows the social service program to be the vehicle in the benefit is delivered. </a:t>
            </a:r>
          </a:p>
          <a:p>
            <a:pPr>
              <a:buFont typeface="Wingdings" panose="05000000000000000000" pitchFamily="2" charset="2"/>
              <a:buChar char="Ø"/>
            </a:pPr>
            <a:r>
              <a:rPr lang="en-US" sz="2400" dirty="0">
                <a:latin typeface="Bodoni MT" panose="02070603080606020203" pitchFamily="18" charset="0"/>
              </a:rPr>
              <a:t>The role of formal institutions and informal community at household level is critically important for effective and resilient community </a:t>
            </a:r>
            <a:r>
              <a:rPr lang="en-US" sz="1800" dirty="0">
                <a:latin typeface="Bodoni MT" panose="02070603080606020203" pitchFamily="18" charset="0"/>
              </a:rPr>
              <a:t>.</a:t>
            </a:r>
          </a:p>
        </p:txBody>
      </p:sp>
    </p:spTree>
    <p:extLst>
      <p:ext uri="{BB962C8B-B14F-4D97-AF65-F5344CB8AC3E}">
        <p14:creationId xmlns:p14="http://schemas.microsoft.com/office/powerpoint/2010/main" val="1373212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3904" y="286603"/>
            <a:ext cx="4169664" cy="774101"/>
          </a:xfrm>
        </p:spPr>
        <p:txBody>
          <a:bodyPr/>
          <a:lstStyle/>
          <a:p>
            <a:r>
              <a:rPr lang="en-US" sz="4000" dirty="0">
                <a:latin typeface="Bodoni MT" panose="02070603080606020203" pitchFamily="18" charset="0"/>
              </a:rPr>
              <a:t>Recommendation:</a:t>
            </a:r>
          </a:p>
        </p:txBody>
      </p:sp>
      <p:sp>
        <p:nvSpPr>
          <p:cNvPr id="3" name="Content Placeholder 2"/>
          <p:cNvSpPr>
            <a:spLocks noGrp="1"/>
          </p:cNvSpPr>
          <p:nvPr>
            <p:ph idx="1"/>
          </p:nvPr>
        </p:nvSpPr>
        <p:spPr>
          <a:xfrm>
            <a:off x="412887" y="1494692"/>
            <a:ext cx="11210543" cy="5120640"/>
          </a:xfrm>
        </p:spPr>
        <p:txBody>
          <a:bodyPr>
            <a:normAutofit/>
          </a:bodyPr>
          <a:lstStyle/>
          <a:p>
            <a:pPr marL="0" indent="0">
              <a:buNone/>
            </a:pPr>
            <a:endParaRPr lang="en-US" sz="2400" dirty="0">
              <a:latin typeface="Bodoni MT" panose="02070603080606020203" pitchFamily="18" charset="0"/>
            </a:endParaRPr>
          </a:p>
          <a:p>
            <a:pPr>
              <a:buFont typeface="Wingdings" panose="05000000000000000000" pitchFamily="2" charset="2"/>
              <a:buChar char="Ø"/>
            </a:pPr>
            <a:r>
              <a:rPr lang="en-US" sz="2400" dirty="0">
                <a:latin typeface="Bodoni MT" panose="02070603080606020203" pitchFamily="18" charset="0"/>
              </a:rPr>
              <a:t> Zakah and other redistributive instruments increase financial inclusion by reducing poverty and enabling the low-income population to start businesses and avail financial services.</a:t>
            </a:r>
          </a:p>
          <a:p>
            <a:pPr>
              <a:buFont typeface="Wingdings" panose="05000000000000000000" pitchFamily="2" charset="2"/>
              <a:buChar char="Ø"/>
            </a:pPr>
            <a:r>
              <a:rPr lang="en-US" sz="2400" dirty="0">
                <a:latin typeface="Bodoni MT" panose="02070603080606020203" pitchFamily="18" charset="0"/>
              </a:rPr>
              <a:t>Finally, that Islamic finance has the capability to play an important role in financial inclusion. Moreover, other products and instruments of Islamic finance, such as musharakah and mudarabah, and waqf and </a:t>
            </a:r>
            <a:r>
              <a:rPr lang="en-US" sz="2400" dirty="0" err="1" smtClean="0">
                <a:latin typeface="Bodoni MT" panose="02070603080606020203" pitchFamily="18" charset="0"/>
              </a:rPr>
              <a:t>Qard</a:t>
            </a:r>
            <a:r>
              <a:rPr lang="en-US" sz="2400" dirty="0" smtClean="0">
                <a:latin typeface="Bodoni MT" panose="02070603080606020203" pitchFamily="18" charset="0"/>
              </a:rPr>
              <a:t>-e-</a:t>
            </a:r>
            <a:r>
              <a:rPr lang="en-US" sz="2400" dirty="0">
                <a:latin typeface="Bodoni MT" panose="02070603080606020203" pitchFamily="18" charset="0"/>
              </a:rPr>
              <a:t>H</a:t>
            </a:r>
            <a:r>
              <a:rPr lang="en-US" sz="2400" dirty="0" smtClean="0">
                <a:latin typeface="Bodoni MT" panose="02070603080606020203" pitchFamily="18" charset="0"/>
              </a:rPr>
              <a:t>assan</a:t>
            </a:r>
            <a:r>
              <a:rPr lang="en-US" sz="2400" dirty="0">
                <a:latin typeface="Bodoni MT" panose="02070603080606020203" pitchFamily="18" charset="0"/>
              </a:rPr>
              <a:t>, can be used to have broader impacts on financial exclusion.</a:t>
            </a:r>
          </a:p>
        </p:txBody>
      </p:sp>
    </p:spTree>
    <p:extLst>
      <p:ext uri="{BB962C8B-B14F-4D97-AF65-F5344CB8AC3E}">
        <p14:creationId xmlns:p14="http://schemas.microsoft.com/office/powerpoint/2010/main" val="3666907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475" y="168812"/>
            <a:ext cx="12093526" cy="6471139"/>
          </a:xfrm>
        </p:spPr>
      </p:pic>
    </p:spTree>
    <p:extLst>
      <p:ext uri="{BB962C8B-B14F-4D97-AF65-F5344CB8AC3E}">
        <p14:creationId xmlns:p14="http://schemas.microsoft.com/office/powerpoint/2010/main" val="195916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1796" y="452719"/>
            <a:ext cx="4073237" cy="736001"/>
          </a:xfrm>
        </p:spPr>
        <p:txBody>
          <a:bodyPr>
            <a:normAutofit/>
          </a:bodyPr>
          <a:lstStyle/>
          <a:p>
            <a:pPr algn="ctr"/>
            <a:r>
              <a:rPr lang="en-US" sz="3600" dirty="0">
                <a:latin typeface="Algerian" panose="04020705040A02060702" pitchFamily="82" charset="0"/>
              </a:rPr>
              <a:t>Introduction</a:t>
            </a:r>
          </a:p>
        </p:txBody>
      </p:sp>
      <p:sp>
        <p:nvSpPr>
          <p:cNvPr id="3" name="Content Placeholder 2"/>
          <p:cNvSpPr>
            <a:spLocks noGrp="1"/>
          </p:cNvSpPr>
          <p:nvPr>
            <p:ph idx="1"/>
          </p:nvPr>
        </p:nvSpPr>
        <p:spPr>
          <a:xfrm>
            <a:off x="646112" y="1421478"/>
            <a:ext cx="9792116" cy="4826922"/>
          </a:xfrm>
        </p:spPr>
        <p:txBody>
          <a:bodyPr>
            <a:noAutofit/>
          </a:bodyPr>
          <a:lstStyle/>
          <a:p>
            <a:r>
              <a:rPr lang="en-US" sz="2400" dirty="0">
                <a:effectLst/>
                <a:latin typeface="Bodoni MT" panose="02070603080606020203" pitchFamily="18" charset="0"/>
                <a:ea typeface="Calibri" panose="020F0502020204030204" pitchFamily="34" charset="0"/>
                <a:cs typeface="Times New Roman" panose="02020603050405020304" pitchFamily="18" charset="0"/>
              </a:rPr>
              <a:t>The aim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of study </a:t>
            </a:r>
            <a:r>
              <a:rPr lang="en-US" sz="2400" dirty="0">
                <a:effectLst/>
                <a:latin typeface="Bodoni MT" panose="02070603080606020203" pitchFamily="18" charset="0"/>
                <a:ea typeface="Calibri" panose="020F0502020204030204" pitchFamily="34" charset="0"/>
                <a:cs typeface="Times New Roman" panose="02020603050405020304" pitchFamily="18" charset="0"/>
              </a:rPr>
              <a:t>is to explore the </a:t>
            </a:r>
            <a:r>
              <a:rPr lang="en-US" sz="2400" dirty="0">
                <a:latin typeface="Bodoni MT" panose="02070603080606020203" pitchFamily="18" charset="0"/>
                <a:ea typeface="Calibri" panose="020F0502020204030204" pitchFamily="34" charset="0"/>
                <a:cs typeface="Times New Roman" panose="02020603050405020304" pitchFamily="18" charset="0"/>
              </a:rPr>
              <a:t>Vulnerability &amp; resilience </a:t>
            </a:r>
            <a:r>
              <a:rPr lang="en-US" sz="2400" dirty="0">
                <a:effectLst/>
                <a:latin typeface="Bodoni MT" panose="02070603080606020203" pitchFamily="18" charset="0"/>
                <a:ea typeface="Calibri" panose="020F0502020204030204" pitchFamily="34" charset="0"/>
                <a:cs typeface="Times New Roman" panose="02020603050405020304" pitchFamily="18" charset="0"/>
              </a:rPr>
              <a:t>of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the society against the pandemic shocks, and </a:t>
            </a:r>
            <a:r>
              <a:rPr lang="en-US" sz="2400" dirty="0">
                <a:effectLst/>
                <a:latin typeface="Bodoni MT" panose="02070603080606020203" pitchFamily="18" charset="0"/>
                <a:ea typeface="Calibri" panose="020F0502020204030204" pitchFamily="34" charset="0"/>
                <a:cs typeface="Times New Roman" panose="02020603050405020304" pitchFamily="18" charset="0"/>
              </a:rPr>
              <a:t>to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identify </a:t>
            </a:r>
            <a:r>
              <a:rPr lang="en-US" sz="2400" dirty="0">
                <a:effectLst/>
                <a:latin typeface="Bodoni MT" panose="02070603080606020203" pitchFamily="18" charset="0"/>
                <a:ea typeface="Calibri" panose="020F0502020204030204" pitchFamily="34" charset="0"/>
                <a:cs typeface="Times New Roman" panose="02020603050405020304" pitchFamily="18" charset="0"/>
              </a:rPr>
              <a:t>the agents of Economic resilience in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Pakistan. </a:t>
            </a:r>
            <a:r>
              <a:rPr lang="en-US" sz="2400" dirty="0" smtClean="0">
                <a:latin typeface="Bodoni MT" panose="02070603080606020203" pitchFamily="18" charset="0"/>
                <a:ea typeface="Calibri" panose="020F0502020204030204" pitchFamily="34" charset="0"/>
                <a:cs typeface="Times New Roman" panose="02020603050405020304" pitchFamily="18" charset="0"/>
              </a:rPr>
              <a:t>The </a:t>
            </a:r>
            <a:r>
              <a:rPr lang="en-US" sz="2400" dirty="0">
                <a:latin typeface="Bodoni MT" panose="02070603080606020203" pitchFamily="18" charset="0"/>
                <a:ea typeface="Calibri" panose="020F0502020204030204" pitchFamily="34" charset="0"/>
                <a:cs typeface="Times New Roman" panose="02020603050405020304" pitchFamily="18" charset="0"/>
              </a:rPr>
              <a:t>society can be vulnerable to such type of shocks, in terms of health, income and social fabrication</a:t>
            </a:r>
            <a:r>
              <a:rPr lang="en-US" sz="2400" dirty="0" smtClean="0">
                <a:latin typeface="Bodoni MT" panose="02070603080606020203" pitchFamily="18" charset="0"/>
                <a:ea typeface="Calibri" panose="020F0502020204030204" pitchFamily="34" charset="0"/>
                <a:cs typeface="Times New Roman" panose="02020603050405020304" pitchFamily="18" charset="0"/>
              </a:rPr>
              <a:t>.</a:t>
            </a:r>
            <a:endParaRPr lang="en-US" sz="2400" dirty="0" smtClean="0">
              <a:effectLst/>
              <a:latin typeface="Bodoni MT" panose="02070603080606020203" pitchFamily="18" charset="0"/>
              <a:ea typeface="Calibri" panose="020F0502020204030204" pitchFamily="34" charset="0"/>
              <a:cs typeface="Times New Roman" panose="02020603050405020304" pitchFamily="18" charset="0"/>
            </a:endParaRPr>
          </a:p>
          <a:p>
            <a:pPr marL="749808" lvl="1" indent="-457200">
              <a:buFont typeface="Wingdings" panose="05000000000000000000" pitchFamily="2" charset="2"/>
              <a:buChar char="v"/>
            </a:pPr>
            <a:r>
              <a:rPr lang="en-US" sz="2400" dirty="0" smtClean="0">
                <a:latin typeface="Bodoni MT" panose="02070603080606020203" pitchFamily="18" charset="0"/>
                <a:cs typeface="Times New Roman" panose="02020603050405020304" pitchFamily="18" charset="0"/>
              </a:rPr>
              <a:t>Risk increase will increase vulnerability and vice versa:</a:t>
            </a:r>
          </a:p>
          <a:p>
            <a:pPr marL="749808" lvl="1" indent="-457200">
              <a:buFont typeface="Wingdings" panose="05000000000000000000" pitchFamily="2" charset="2"/>
              <a:buChar char="v"/>
            </a:pPr>
            <a:r>
              <a:rPr lang="en-US" sz="2400" dirty="0" smtClean="0">
                <a:latin typeface="Bodoni MT" panose="02070603080606020203" pitchFamily="18" charset="0"/>
                <a:cs typeface="Times New Roman" panose="02020603050405020304" pitchFamily="18" charset="0"/>
              </a:rPr>
              <a:t>Financial inclusion will decrease the risk of being un-served.</a:t>
            </a:r>
          </a:p>
          <a:p>
            <a:pPr marL="749808" lvl="1" indent="-457200">
              <a:buFont typeface="Wingdings" panose="05000000000000000000" pitchFamily="2" charset="2"/>
              <a:buChar char="v"/>
            </a:pPr>
            <a:r>
              <a:rPr lang="en-US" sz="2400" dirty="0" smtClean="0">
                <a:latin typeface="Bodoni MT" panose="02070603080606020203" pitchFamily="18" charset="0"/>
                <a:cs typeface="Times New Roman" panose="02020603050405020304" pitchFamily="18" charset="0"/>
              </a:rPr>
              <a:t>Financial inclusion increases the resistance against pandemic shock in terms of increasing the chance to receive financial support or compensation during the pandemic. </a:t>
            </a:r>
            <a:endParaRPr lang="en-US" sz="2400" dirty="0">
              <a:latin typeface="Bodoni MT" panose="02070603080606020203" pitchFamily="18" charset="0"/>
              <a:cs typeface="Times New Roman" panose="02020603050405020304" pitchFamily="18" charset="0"/>
            </a:endParaRPr>
          </a:p>
          <a:p>
            <a:pPr marL="749808" lvl="1" indent="-457200">
              <a:buFont typeface="Wingdings" panose="05000000000000000000" pitchFamily="2" charset="2"/>
              <a:buChar char="v"/>
            </a:pPr>
            <a:r>
              <a:rPr lang="en-US" sz="2400" dirty="0" smtClean="0">
                <a:latin typeface="Bodoni MT" panose="02070603080606020203" pitchFamily="18" charset="0"/>
                <a:ea typeface="Calibri" panose="020F0502020204030204" pitchFamily="34" charset="0"/>
                <a:cs typeface="Times New Roman" panose="02020603050405020304" pitchFamily="18" charset="0"/>
              </a:rPr>
              <a:t>T</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he </a:t>
            </a:r>
            <a:r>
              <a:rPr lang="en-US" sz="2400" dirty="0">
                <a:effectLst/>
                <a:latin typeface="Bodoni MT" panose="02070603080606020203" pitchFamily="18" charset="0"/>
                <a:ea typeface="Calibri" panose="020F0502020204030204" pitchFamily="34" charset="0"/>
                <a:cs typeface="Times New Roman" panose="02020603050405020304" pitchFamily="18" charset="0"/>
              </a:rPr>
              <a:t>role of Islamic approaches toward financial inclusion during pandemic</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smtClean="0">
                <a:latin typeface="Bodoni MT" panose="02070603080606020203" pitchFamily="18" charset="0"/>
                <a:ea typeface="Calibri" panose="020F0502020204030204" pitchFamily="34" charset="0"/>
                <a:cs typeface="Times New Roman" panose="02020603050405020304" pitchFamily="18" charset="0"/>
              </a:rPr>
              <a:t>(Charity distribution, donation etc.)</a:t>
            </a:r>
            <a:endParaRPr lang="en-US" sz="2400" dirty="0">
              <a:latin typeface="Bodoni MT" panose="02070603080606020203" pitchFamily="18" charset="0"/>
              <a:cs typeface="Times New Roman" panose="02020603050405020304" pitchFamily="18" charset="0"/>
            </a:endParaRPr>
          </a:p>
        </p:txBody>
      </p:sp>
    </p:spTree>
    <p:extLst>
      <p:ext uri="{BB962C8B-B14F-4D97-AF65-F5344CB8AC3E}">
        <p14:creationId xmlns:p14="http://schemas.microsoft.com/office/powerpoint/2010/main" val="295104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325" y="280405"/>
            <a:ext cx="10189699" cy="7017306"/>
          </a:xfrm>
          <a:prstGeom prst="rect">
            <a:avLst/>
          </a:prstGeom>
        </p:spPr>
        <p:txBody>
          <a:bodyPr wrap="square">
            <a:spAutoFit/>
          </a:bodyPr>
          <a:lstStyle/>
          <a:p>
            <a:pPr marL="285750" indent="-285750">
              <a:buFont typeface="Wingdings" panose="05000000000000000000" pitchFamily="2" charset="2"/>
              <a:buChar char="Ø"/>
            </a:pPr>
            <a:endParaRPr lang="en-US" dirty="0">
              <a:latin typeface="Century Gothic" panose="020B0502020202020204" pitchFamily="34" charset="0"/>
              <a:ea typeface="Calibri" panose="020F0502020204030204" pitchFamily="34" charset="0"/>
            </a:endParaRPr>
          </a:p>
          <a:p>
            <a:pPr marL="285750" indent="-285750">
              <a:buFont typeface="Wingdings" panose="05000000000000000000" pitchFamily="2" charset="2"/>
              <a:buChar char="Ø"/>
            </a:pPr>
            <a:endParaRPr lang="en-US" dirty="0">
              <a:latin typeface="Century Gothic" panose="020B0502020202020204" pitchFamily="34" charset="0"/>
              <a:ea typeface="Calibri" panose="020F0502020204030204" pitchFamily="34" charset="0"/>
            </a:endParaRPr>
          </a:p>
          <a:p>
            <a:pPr marL="285750" indent="-285750">
              <a:buFont typeface="Wingdings" panose="05000000000000000000" pitchFamily="2" charset="2"/>
              <a:buChar char="Ø"/>
            </a:pPr>
            <a:r>
              <a:rPr lang="en-US" sz="2400" dirty="0">
                <a:latin typeface="Bodoni MT" panose="02070603080606020203" pitchFamily="18" charset="0"/>
                <a:cs typeface="Times New Roman" panose="02020603050405020304" pitchFamily="18" charset="0"/>
              </a:rPr>
              <a:t>The study </a:t>
            </a:r>
            <a:r>
              <a:rPr lang="en-US" sz="2400" dirty="0" smtClean="0">
                <a:latin typeface="Bodoni MT" panose="02070603080606020203" pitchFamily="18" charset="0"/>
                <a:cs typeface="Times New Roman" panose="02020603050405020304" pitchFamily="18" charset="0"/>
              </a:rPr>
              <a:t>highlights </a:t>
            </a:r>
            <a:r>
              <a:rPr lang="en-US" sz="2400" dirty="0">
                <a:latin typeface="Bodoni MT" panose="02070603080606020203" pitchFamily="18" charset="0"/>
                <a:cs typeface="Times New Roman" panose="02020603050405020304" pitchFamily="18" charset="0"/>
              </a:rPr>
              <a:t>the agents of economic resilience</a:t>
            </a:r>
            <a:r>
              <a:rPr lang="en-US" sz="2400" dirty="0" smtClean="0">
                <a:latin typeface="Bodoni MT" panose="02070603080606020203" pitchFamily="18" charset="0"/>
                <a:cs typeface="Times New Roman" panose="02020603050405020304" pitchFamily="18" charset="0"/>
              </a:rPr>
              <a:t>, that plays an important </a:t>
            </a:r>
            <a:r>
              <a:rPr lang="en-US" sz="2400" dirty="0">
                <a:latin typeface="Bodoni MT" panose="02070603080606020203" pitchFamily="18" charset="0"/>
                <a:cs typeface="Times New Roman" panose="02020603050405020304" pitchFamily="18" charset="0"/>
              </a:rPr>
              <a:t>role in increasing the support for small </a:t>
            </a:r>
            <a:r>
              <a:rPr lang="en-US" sz="2400" dirty="0" smtClean="0">
                <a:latin typeface="Bodoni MT" panose="02070603080606020203" pitchFamily="18" charset="0"/>
                <a:cs typeface="Times New Roman" panose="02020603050405020304" pitchFamily="18" charset="0"/>
              </a:rPr>
              <a:t>households </a:t>
            </a:r>
            <a:r>
              <a:rPr lang="en-US" sz="2400" dirty="0">
                <a:latin typeface="Bodoni MT" panose="02070603080606020203" pitchFamily="18" charset="0"/>
                <a:cs typeface="Times New Roman" panose="02020603050405020304" pitchFamily="18" charset="0"/>
              </a:rPr>
              <a:t>and poor families. </a:t>
            </a:r>
            <a:endParaRPr lang="en-US" sz="2400" dirty="0" smtClean="0">
              <a:effectLst/>
              <a:latin typeface="Bodoni MT" panose="02070603080606020203"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US" sz="2400" dirty="0" smtClean="0">
                <a:latin typeface="Bodoni MT" panose="02070603080606020203" pitchFamily="18" charset="0"/>
                <a:ea typeface="Calibri" panose="020F0502020204030204" pitchFamily="34" charset="0"/>
                <a:cs typeface="Times New Roman" panose="02020603050405020304" pitchFamily="18" charset="0"/>
              </a:rPr>
              <a:t>Many </a:t>
            </a:r>
            <a:r>
              <a:rPr lang="en-US" sz="2400" dirty="0">
                <a:latin typeface="Bodoni MT" panose="02070603080606020203" pitchFamily="18" charset="0"/>
                <a:ea typeface="Calibri" panose="020F0502020204030204" pitchFamily="34" charset="0"/>
                <a:cs typeface="Times New Roman" panose="02020603050405020304" pitchFamily="18" charset="0"/>
              </a:rPr>
              <a:t>programs were launched by the </a:t>
            </a:r>
            <a:r>
              <a:rPr lang="en-US" sz="2400" dirty="0" smtClean="0">
                <a:latin typeface="Bodoni MT" panose="02070603080606020203" pitchFamily="18" charset="0"/>
                <a:ea typeface="Calibri" panose="020F0502020204030204" pitchFamily="34" charset="0"/>
                <a:cs typeface="Times New Roman" panose="02020603050405020304" pitchFamily="18" charset="0"/>
              </a:rPr>
              <a:t>government, </a:t>
            </a:r>
            <a:r>
              <a:rPr lang="en-US" sz="2400" dirty="0">
                <a:latin typeface="Bodoni MT" panose="02070603080606020203" pitchFamily="18" charset="0"/>
                <a:ea typeface="Calibri" panose="020F0502020204030204" pitchFamily="34" charset="0"/>
                <a:cs typeface="Times New Roman" panose="02020603050405020304" pitchFamily="18" charset="0"/>
              </a:rPr>
              <a:t>and </a:t>
            </a:r>
            <a:r>
              <a:rPr lang="en-US" sz="2400" dirty="0" smtClean="0">
                <a:latin typeface="Bodoni MT" panose="02070603080606020203" pitchFamily="18" charset="0"/>
                <a:ea typeface="Calibri" panose="020F0502020204030204" pitchFamily="34" charset="0"/>
                <a:cs typeface="Times New Roman" panose="02020603050405020304" pitchFamily="18" charset="0"/>
              </a:rPr>
              <a:t>NGOs to </a:t>
            </a:r>
            <a:r>
              <a:rPr lang="en-US" sz="2400" dirty="0">
                <a:effectLst/>
                <a:latin typeface="Bodoni MT" panose="02070603080606020203" pitchFamily="18" charset="0"/>
                <a:ea typeface="Calibri" panose="020F0502020204030204" pitchFamily="34" charset="0"/>
                <a:cs typeface="Times New Roman" panose="02020603050405020304" pitchFamily="18" charset="0"/>
              </a:rPr>
              <a:t>increase the economic resilience of the </a:t>
            </a:r>
            <a:r>
              <a:rPr lang="en-US" sz="2400" dirty="0" smtClean="0">
                <a:latin typeface="Bodoni MT" panose="02070603080606020203" pitchFamily="18" charset="0"/>
                <a:ea typeface="Calibri" panose="020F0502020204030204" pitchFamily="34" charset="0"/>
                <a:cs typeface="Times New Roman" panose="02020603050405020304" pitchFamily="18" charset="0"/>
              </a:rPr>
              <a:t>community.</a:t>
            </a:r>
            <a:endParaRPr lang="en-US" sz="2400" dirty="0" smtClean="0">
              <a:effectLst/>
              <a:latin typeface="Bodoni MT" panose="02070603080606020203"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a:effectLst/>
                <a:latin typeface="Bodoni MT" panose="02070603080606020203" pitchFamily="18" charset="0"/>
                <a:ea typeface="Calibri" panose="020F0502020204030204" pitchFamily="34" charset="0"/>
                <a:cs typeface="Times New Roman" panose="02020603050405020304" pitchFamily="18" charset="0"/>
              </a:rPr>
              <a:t>According to (</a:t>
            </a:r>
            <a:r>
              <a:rPr lang="en-US" sz="2400" dirty="0" err="1">
                <a:effectLst/>
                <a:latin typeface="Bodoni MT" panose="02070603080606020203" pitchFamily="18" charset="0"/>
                <a:ea typeface="Calibri" panose="020F0502020204030204" pitchFamily="34" charset="0"/>
                <a:cs typeface="Times New Roman" panose="02020603050405020304" pitchFamily="18" charset="0"/>
              </a:rPr>
              <a:t>Meerangi</a:t>
            </a:r>
            <a:r>
              <a:rPr lang="en-US" sz="2400" dirty="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err="1">
                <a:effectLst/>
                <a:latin typeface="Bodoni MT" panose="02070603080606020203" pitchFamily="18" charset="0"/>
                <a:ea typeface="Calibri" panose="020F0502020204030204" pitchFamily="34" charset="0"/>
                <a:cs typeface="Times New Roman" panose="02020603050405020304" pitchFamily="18" charset="0"/>
              </a:rPr>
              <a:t>Azhar</a:t>
            </a:r>
            <a:r>
              <a:rPr lang="en-US" sz="2400" dirty="0">
                <a:effectLst/>
                <a:latin typeface="Bodoni MT" panose="02070603080606020203" pitchFamily="18" charset="0"/>
                <a:ea typeface="Calibri" panose="020F0502020204030204" pitchFamily="34" charset="0"/>
                <a:cs typeface="Times New Roman" panose="02020603050405020304" pitchFamily="18" charset="0"/>
              </a:rPr>
              <a:t>, 2021) Pakistan government has provided financial aids to the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poor citizens during pandemic.</a:t>
            </a:r>
          </a:p>
          <a:p>
            <a:pPr marL="285750" indent="-285750">
              <a:buFont typeface="Wingdings" panose="05000000000000000000" pitchFamily="2" charset="2"/>
              <a:buChar char="Ø"/>
            </a:pP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a:latin typeface="Bodoni MT" panose="02070603080606020203" pitchFamily="18" charset="0"/>
                <a:ea typeface="Calibri" panose="020F0502020204030204" pitchFamily="34" charset="0"/>
                <a:cs typeface="Times New Roman" panose="02020603050405020304" pitchFamily="18" charset="0"/>
              </a:rPr>
              <a:t>T</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emporary unemployment, </a:t>
            </a:r>
            <a:r>
              <a:rPr lang="en-US" sz="2400" dirty="0">
                <a:effectLst/>
                <a:latin typeface="Bodoni MT" panose="02070603080606020203" pitchFamily="18" charset="0"/>
                <a:ea typeface="Calibri" panose="020F0502020204030204" pitchFamily="34" charset="0"/>
                <a:cs typeface="Times New Roman" panose="02020603050405020304" pitchFamily="18" charset="0"/>
              </a:rPr>
              <a:t>due to the lockdown was estimated at 10.5 million workers including daily wages,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contract based workers, </a:t>
            </a:r>
            <a:r>
              <a:rPr lang="en-US" sz="2400" dirty="0">
                <a:effectLst/>
                <a:latin typeface="Bodoni MT" panose="02070603080606020203" pitchFamily="18" charset="0"/>
                <a:ea typeface="Calibri" panose="020F0502020204030204" pitchFamily="34" charset="0"/>
                <a:cs typeface="Times New Roman" panose="02020603050405020304" pitchFamily="18" charset="0"/>
              </a:rPr>
              <a:t>and casual workers </a:t>
            </a:r>
            <a:r>
              <a:rPr lang="en-US" sz="2400" dirty="0" smtClean="0">
                <a:latin typeface="Bodoni MT" panose="02070603080606020203" pitchFamily="18" charset="0"/>
                <a:ea typeface="Calibri" panose="020F0502020204030204" pitchFamily="34" charset="0"/>
                <a:cs typeface="Times New Roman" panose="02020603050405020304" pitchFamily="18" charset="0"/>
              </a:rPr>
              <a:t>and other types of occupants</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smtClean="0">
                <a:latin typeface="Bodoni MT" panose="02070603080606020203" pitchFamily="18" charset="0"/>
              </a:rPr>
              <a:t>In </a:t>
            </a:r>
            <a:r>
              <a:rPr lang="en-US" sz="2400" dirty="0">
                <a:latin typeface="Bodoni MT" panose="02070603080606020203" pitchFamily="18" charset="0"/>
              </a:rPr>
              <a:t>this pandemic situation people </a:t>
            </a:r>
            <a:r>
              <a:rPr lang="en-US" sz="2400" dirty="0" smtClean="0">
                <a:latin typeface="Bodoni MT" panose="02070603080606020203" pitchFamily="18" charset="0"/>
              </a:rPr>
              <a:t>were </a:t>
            </a:r>
            <a:r>
              <a:rPr lang="en-US" sz="2400" dirty="0">
                <a:latin typeface="Bodoni MT" panose="02070603080606020203" pitchFamily="18" charset="0"/>
              </a:rPr>
              <a:t>bonding together to assist the less fortunate in a unique and inspiring </a:t>
            </a:r>
            <a:r>
              <a:rPr lang="en-US" sz="2400" dirty="0" smtClean="0">
                <a:latin typeface="Bodoni MT" panose="02070603080606020203" pitchFamily="18" charset="0"/>
              </a:rPr>
              <a:t>way.</a:t>
            </a:r>
          </a:p>
          <a:p>
            <a:pPr marL="285750" indent="-285750">
              <a:buFont typeface="Wingdings" panose="05000000000000000000" pitchFamily="2" charset="2"/>
              <a:buChar char="Ø"/>
            </a:pPr>
            <a:r>
              <a:rPr lang="en-US" sz="2400" dirty="0" smtClean="0">
                <a:latin typeface="Bodoni MT" panose="02070603080606020203" pitchFamily="18" charset="0"/>
              </a:rPr>
              <a:t>Specifically</a:t>
            </a:r>
            <a:r>
              <a:rPr lang="en-US" sz="2400" dirty="0">
                <a:latin typeface="Bodoni MT" panose="02070603080606020203" pitchFamily="18" charset="0"/>
              </a:rPr>
              <a:t>, many are offering </a:t>
            </a:r>
            <a:r>
              <a:rPr lang="en-US" sz="2400" i="1" dirty="0">
                <a:latin typeface="Bodoni MT" panose="02070603080606020203" pitchFamily="18" charset="0"/>
              </a:rPr>
              <a:t>zakat</a:t>
            </a:r>
            <a:r>
              <a:rPr lang="en-US" sz="2400" dirty="0">
                <a:latin typeface="Bodoni MT" panose="02070603080606020203" pitchFamily="18" charset="0"/>
              </a:rPr>
              <a:t>, the traditional Muslim charity tax, for daily wage earners who have no paid leave, </a:t>
            </a:r>
            <a:r>
              <a:rPr lang="en-US" sz="2400" dirty="0" smtClean="0">
                <a:latin typeface="Bodoni MT" panose="02070603080606020203" pitchFamily="18" charset="0"/>
              </a:rPr>
              <a:t>it works </a:t>
            </a:r>
            <a:r>
              <a:rPr lang="en-US" sz="2400" dirty="0">
                <a:latin typeface="Bodoni MT" panose="02070603080606020203" pitchFamily="18" charset="0"/>
              </a:rPr>
              <a:t>like a healthy health insurance or financial safety net. </a:t>
            </a:r>
          </a:p>
          <a:p>
            <a:endParaRPr lang="en-US" dirty="0"/>
          </a:p>
          <a:p>
            <a:endParaRPr lang="en-US" dirty="0"/>
          </a:p>
          <a:p>
            <a:endParaRPr lang="en-US" dirty="0"/>
          </a:p>
        </p:txBody>
      </p:sp>
    </p:spTree>
    <p:extLst>
      <p:ext uri="{BB962C8B-B14F-4D97-AF65-F5344CB8AC3E}">
        <p14:creationId xmlns:p14="http://schemas.microsoft.com/office/powerpoint/2010/main" val="2019996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961781582"/>
              </p:ext>
            </p:extLst>
          </p:nvPr>
        </p:nvGraphicFramePr>
        <p:xfrm>
          <a:off x="1842229" y="534573"/>
          <a:ext cx="8803178" cy="51545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982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72197" y="506437"/>
            <a:ext cx="10466363" cy="6001643"/>
          </a:xfrm>
          <a:prstGeom prst="rect">
            <a:avLst/>
          </a:prstGeom>
          <a:noFill/>
        </p:spPr>
        <p:txBody>
          <a:bodyPr wrap="square" rtlCol="0">
            <a:spAutoFit/>
          </a:bodyPr>
          <a:lstStyle/>
          <a:p>
            <a:pPr algn="ctr"/>
            <a:r>
              <a:rPr lang="en-US" sz="3600" b="1" dirty="0" smtClean="0">
                <a:latin typeface="Algerian" panose="04020705040A02060702" pitchFamily="82" charset="0"/>
              </a:rPr>
              <a:t>OBJECTIVE OF THE STUDY:</a:t>
            </a:r>
          </a:p>
          <a:p>
            <a:endParaRPr lang="en-US" sz="2400" b="1" dirty="0"/>
          </a:p>
          <a:p>
            <a:r>
              <a:rPr lang="en-US" sz="2400" i="1" u="sng" dirty="0">
                <a:solidFill>
                  <a:srgbClr val="002060"/>
                </a:solidFill>
              </a:rPr>
              <a:t>The explore the following objectives</a:t>
            </a:r>
            <a:r>
              <a:rPr lang="en-US" sz="2400" i="1" u="sng" dirty="0" smtClean="0">
                <a:solidFill>
                  <a:srgbClr val="002060"/>
                </a:solidFill>
              </a:rPr>
              <a:t>:</a:t>
            </a:r>
            <a:endParaRPr lang="en-US" sz="2400" i="1" u="sng" dirty="0">
              <a:solidFill>
                <a:srgbClr val="002060"/>
              </a:solidFill>
            </a:endParaRPr>
          </a:p>
          <a:p>
            <a:pPr marL="285750" lvl="0" indent="-285750" algn="just">
              <a:lnSpc>
                <a:spcPct val="150000"/>
              </a:lnSpc>
              <a:buFont typeface="Wingdings" panose="05000000000000000000" pitchFamily="2" charset="2"/>
              <a:buChar char="Ø"/>
            </a:pPr>
            <a:r>
              <a:rPr lang="en-US" sz="2400" dirty="0" smtClean="0">
                <a:latin typeface="Bodoni MT" panose="02070603080606020203" pitchFamily="18" charset="0"/>
              </a:rPr>
              <a:t>To explore the Vulnerability against </a:t>
            </a:r>
            <a:r>
              <a:rPr lang="en-US" sz="2400" dirty="0">
                <a:latin typeface="Bodoni MT" panose="02070603080606020203" pitchFamily="18" charset="0"/>
              </a:rPr>
              <a:t>pandemic shocks </a:t>
            </a:r>
            <a:r>
              <a:rPr lang="en-US" sz="2400" dirty="0" smtClean="0">
                <a:latin typeface="Bodoni MT" panose="02070603080606020203" pitchFamily="18" charset="0"/>
              </a:rPr>
              <a:t>and agents of  </a:t>
            </a:r>
            <a:r>
              <a:rPr lang="en-US" sz="2400" dirty="0">
                <a:latin typeface="Bodoni MT" panose="02070603080606020203" pitchFamily="18" charset="0"/>
              </a:rPr>
              <a:t>resilience </a:t>
            </a:r>
            <a:r>
              <a:rPr lang="en-US" sz="2400" dirty="0" smtClean="0">
                <a:latin typeface="Bodoni MT" panose="02070603080606020203" pitchFamily="18" charset="0"/>
              </a:rPr>
              <a:t>in Pakistan.</a:t>
            </a:r>
            <a:endParaRPr lang="en-US" sz="2400" dirty="0">
              <a:latin typeface="Bodoni MT" panose="02070603080606020203" pitchFamily="18" charset="0"/>
            </a:endParaRPr>
          </a:p>
          <a:p>
            <a:pPr marL="285750" lvl="0" indent="-285750" algn="just">
              <a:lnSpc>
                <a:spcPct val="150000"/>
              </a:lnSpc>
              <a:buFont typeface="Wingdings" panose="05000000000000000000" pitchFamily="2" charset="2"/>
              <a:buChar char="Ø"/>
            </a:pPr>
            <a:r>
              <a:rPr lang="en-US" sz="2400" dirty="0">
                <a:latin typeface="Bodoni MT" panose="02070603080606020203" pitchFamily="18" charset="0"/>
              </a:rPr>
              <a:t>To explore and identify the agents of Economic resilience in Pakistan</a:t>
            </a:r>
            <a:r>
              <a:rPr lang="en-US" sz="2400" dirty="0" smtClean="0">
                <a:latin typeface="Bodoni MT" panose="02070603080606020203" pitchFamily="18" charset="0"/>
              </a:rPr>
              <a:t>.</a:t>
            </a:r>
            <a:endParaRPr lang="en-US" sz="2400" dirty="0">
              <a:latin typeface="Bodoni MT" panose="02070603080606020203" pitchFamily="18" charset="0"/>
            </a:endParaRPr>
          </a:p>
          <a:p>
            <a:pPr marL="285750" lvl="0" indent="-285750" algn="just">
              <a:lnSpc>
                <a:spcPct val="150000"/>
              </a:lnSpc>
              <a:buFont typeface="Wingdings" panose="05000000000000000000" pitchFamily="2" charset="2"/>
              <a:buChar char="Ø"/>
            </a:pPr>
            <a:r>
              <a:rPr lang="en-US" sz="2400" dirty="0">
                <a:latin typeface="Bodoni MT" panose="02070603080606020203" pitchFamily="18" charset="0"/>
              </a:rPr>
              <a:t>To study the role of Islamic approaches toward financial inclusion during </a:t>
            </a:r>
            <a:r>
              <a:rPr lang="en-US" sz="2400" dirty="0" smtClean="0">
                <a:latin typeface="Bodoni MT" panose="02070603080606020203" pitchFamily="18" charset="0"/>
              </a:rPr>
              <a:t>pandemic.</a:t>
            </a:r>
            <a:endParaRPr lang="en-US" sz="2400" dirty="0">
              <a:latin typeface="Bodoni MT" panose="02070603080606020203" pitchFamily="18" charset="0"/>
            </a:endParaRPr>
          </a:p>
          <a:p>
            <a:pPr marL="285750" indent="-285750">
              <a:buFont typeface="Wingdings" panose="05000000000000000000" pitchFamily="2" charset="2"/>
              <a:buChar char="Ø"/>
            </a:pPr>
            <a:endParaRPr lang="en-US" sz="2400" dirty="0"/>
          </a:p>
          <a:p>
            <a:endParaRPr lang="en-US" sz="2400" dirty="0"/>
          </a:p>
          <a:p>
            <a:endParaRPr lang="en-US" sz="2400" b="1" dirty="0"/>
          </a:p>
          <a:p>
            <a:endParaRPr lang="en-US" sz="2400" b="1" dirty="0"/>
          </a:p>
          <a:p>
            <a:endParaRPr lang="en-US" sz="2400" b="1" dirty="0"/>
          </a:p>
        </p:txBody>
      </p:sp>
    </p:spTree>
    <p:extLst>
      <p:ext uri="{BB962C8B-B14F-4D97-AF65-F5344CB8AC3E}">
        <p14:creationId xmlns:p14="http://schemas.microsoft.com/office/powerpoint/2010/main" val="624056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5759" y="562708"/>
            <a:ext cx="9931791" cy="9417963"/>
          </a:xfrm>
          <a:prstGeom prst="rect">
            <a:avLst/>
          </a:prstGeom>
          <a:noFill/>
        </p:spPr>
        <p:txBody>
          <a:bodyPr wrap="square" rtlCol="0">
            <a:spAutoFit/>
          </a:bodyPr>
          <a:lstStyle/>
          <a:p>
            <a:r>
              <a:rPr lang="en-US" sz="2400" b="1" dirty="0"/>
              <a:t>Literature Review:</a:t>
            </a:r>
          </a:p>
          <a:p>
            <a:endParaRPr lang="en-US" dirty="0"/>
          </a:p>
          <a:p>
            <a:endParaRPr lang="en-US" dirty="0"/>
          </a:p>
          <a:p>
            <a:endParaRPr lang="en-US" dirty="0"/>
          </a:p>
          <a:p>
            <a:pPr marL="342900" indent="-342900">
              <a:buFont typeface="Wingdings" panose="05000000000000000000" pitchFamily="2" charset="2"/>
              <a:buChar char="Ø"/>
            </a:pPr>
            <a:r>
              <a:rPr lang="en-US" sz="2400" dirty="0" smtClean="0">
                <a:latin typeface="Bodoni MT" panose="02070603080606020203" pitchFamily="18" charset="0"/>
              </a:rPr>
              <a:t>Concluded some recent studies such as, ( </a:t>
            </a:r>
            <a:r>
              <a:rPr lang="en-US" sz="2400" dirty="0" err="1" smtClean="0">
                <a:latin typeface="Bodoni MT" panose="02070603080606020203" pitchFamily="18" charset="0"/>
              </a:rPr>
              <a:t>Meeragani</a:t>
            </a:r>
            <a:r>
              <a:rPr lang="en-US" sz="2400" dirty="0" smtClean="0">
                <a:latin typeface="Bodoni MT" panose="02070603080606020203" pitchFamily="18" charset="0"/>
              </a:rPr>
              <a:t>, </a:t>
            </a:r>
            <a:r>
              <a:rPr lang="en-US" sz="2400" dirty="0" err="1" smtClean="0">
                <a:latin typeface="Bodoni MT" panose="02070603080606020203" pitchFamily="18" charset="0"/>
              </a:rPr>
              <a:t>Bohari</a:t>
            </a:r>
            <a:r>
              <a:rPr lang="en-US" sz="2400" dirty="0" smtClean="0">
                <a:latin typeface="Bodoni MT" panose="02070603080606020203" pitchFamily="18" charset="0"/>
              </a:rPr>
              <a:t> 2021), </a:t>
            </a:r>
            <a:r>
              <a:rPr lang="en-US" sz="2400" dirty="0" err="1" smtClean="0">
                <a:latin typeface="Bodoni MT" panose="02070603080606020203" pitchFamily="18" charset="0"/>
              </a:rPr>
              <a:t>Suwena</a:t>
            </a:r>
            <a:r>
              <a:rPr lang="en-US" sz="2400" dirty="0" smtClean="0">
                <a:latin typeface="Bodoni MT" panose="02070603080606020203" pitchFamily="18" charset="0"/>
              </a:rPr>
              <a:t> </a:t>
            </a:r>
            <a:r>
              <a:rPr lang="en-US" sz="2400" dirty="0" err="1">
                <a:latin typeface="Bodoni MT" panose="02070603080606020203" pitchFamily="18" charset="0"/>
              </a:rPr>
              <a:t>R</a:t>
            </a:r>
            <a:r>
              <a:rPr lang="en-US" sz="2400" dirty="0" err="1" smtClean="0">
                <a:latin typeface="Bodoni MT" panose="02070603080606020203" pitchFamily="18" charset="0"/>
              </a:rPr>
              <a:t>ai</a:t>
            </a:r>
            <a:r>
              <a:rPr lang="en-US" sz="2400" dirty="0" smtClean="0">
                <a:latin typeface="Bodoni MT" panose="02070603080606020203" pitchFamily="18" charset="0"/>
              </a:rPr>
              <a:t>., et al 2021, Emanuel Be., et al </a:t>
            </a:r>
            <a:r>
              <a:rPr lang="en-US" sz="2400" dirty="0" smtClean="0">
                <a:latin typeface="Bodoni MT" panose="02070603080606020203" pitchFamily="18" charset="0"/>
              </a:rPr>
              <a:t>2021</a:t>
            </a:r>
            <a:r>
              <a:rPr lang="en-US" sz="2400" dirty="0" smtClean="0">
                <a:latin typeface="Bodoni MT" panose="02070603080606020203" pitchFamily="18" charset="0"/>
              </a:rPr>
              <a:t>) defines Islamic financial Instruments microfinance, Zakat &amp; </a:t>
            </a:r>
            <a:r>
              <a:rPr lang="en-US" sz="2400" dirty="0" err="1" smtClean="0">
                <a:latin typeface="Bodoni MT" panose="02070603080606020203" pitchFamily="18" charset="0"/>
              </a:rPr>
              <a:t>Waqaf</a:t>
            </a:r>
            <a:r>
              <a:rPr lang="en-US" sz="2400" dirty="0" smtClean="0">
                <a:latin typeface="Bodoni MT" panose="02070603080606020203" pitchFamily="18" charset="0"/>
              </a:rPr>
              <a:t> are able to overcome the financial inclusion issues. </a:t>
            </a:r>
          </a:p>
          <a:p>
            <a:pPr marL="342900" indent="-342900">
              <a:buFont typeface="Wingdings" panose="05000000000000000000" pitchFamily="2" charset="2"/>
              <a:buChar char="Ø"/>
            </a:pPr>
            <a:endParaRPr lang="en-US" sz="2400" dirty="0">
              <a:latin typeface="Bodoni MT" panose="02070603080606020203" pitchFamily="18" charset="0"/>
            </a:endParaRPr>
          </a:p>
          <a:p>
            <a:pPr marL="342900" indent="-342900">
              <a:buFont typeface="Wingdings" panose="05000000000000000000" pitchFamily="2" charset="2"/>
              <a:buChar char="Ø"/>
            </a:pPr>
            <a:r>
              <a:rPr lang="en-US" sz="2400" dirty="0" smtClean="0">
                <a:latin typeface="Bodoni MT" panose="02070603080606020203" pitchFamily="18" charset="0"/>
              </a:rPr>
              <a:t>Role of women in family economics resilience, &amp; Economic resilience mediates the effects of social capital, </a:t>
            </a:r>
            <a:r>
              <a:rPr lang="en-US" sz="2400" dirty="0">
                <a:solidFill>
                  <a:schemeClr val="dk1"/>
                </a:solidFill>
                <a:latin typeface="Bodoni MT" panose="02070603080606020203" pitchFamily="18" charset="0"/>
              </a:rPr>
              <a:t>family resources and work ethic on family welfare.</a:t>
            </a:r>
            <a:endParaRPr lang="en-US" sz="2400" dirty="0">
              <a:latin typeface="Bodoni MT" panose="02070603080606020203" pitchFamily="18" charset="0"/>
            </a:endParaRPr>
          </a:p>
          <a:p>
            <a:pPr marL="342900" indent="-342900">
              <a:buFont typeface="Wingdings" panose="05000000000000000000" pitchFamily="2" charset="2"/>
              <a:buChar char="Ø"/>
            </a:pPr>
            <a:endParaRPr lang="en-US" sz="2400" dirty="0">
              <a:latin typeface="Bodoni MT" panose="02070603080606020203" pitchFamily="18" charset="0"/>
            </a:endParaRPr>
          </a:p>
          <a:p>
            <a:endParaRPr lang="en-US" sz="2400" dirty="0">
              <a:latin typeface="Bodoni MT" panose="02070603080606020203" pitchFamily="18" charset="0"/>
            </a:endParaRP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14582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3464" y="228601"/>
            <a:ext cx="11713464" cy="6217087"/>
          </a:xfrm>
          <a:prstGeom prst="rect">
            <a:avLst/>
          </a:prstGeom>
          <a:noFill/>
        </p:spPr>
        <p:txBody>
          <a:bodyPr wrap="square" rtlCol="0">
            <a:spAutoFit/>
          </a:bodyPr>
          <a:lstStyle/>
          <a:p>
            <a:endParaRPr lang="en-US" b="1" dirty="0"/>
          </a:p>
          <a:p>
            <a:pPr algn="ctr"/>
            <a:r>
              <a:rPr lang="en-US" sz="3600" b="1" dirty="0">
                <a:latin typeface="Bodoni MT" panose="02070603080606020203" pitchFamily="18" charset="0"/>
              </a:rPr>
              <a:t>Economic Vulnerability, &amp; Agents of Resilience</a:t>
            </a:r>
            <a:r>
              <a:rPr lang="en-US" sz="3600" b="1" dirty="0" smtClean="0">
                <a:latin typeface="Bodoni MT" panose="02070603080606020203" pitchFamily="18" charset="0"/>
              </a:rPr>
              <a:t>:</a:t>
            </a:r>
            <a:endParaRPr lang="en-US" b="1" dirty="0"/>
          </a:p>
          <a:p>
            <a:pPr algn="just">
              <a:lnSpc>
                <a:spcPct val="150000"/>
              </a:lnSpc>
            </a:pPr>
            <a:r>
              <a:rPr lang="en-US" sz="2400" dirty="0" smtClean="0">
                <a:latin typeface="Bodoni MT" panose="02070603080606020203" pitchFamily="18" charset="0"/>
              </a:rPr>
              <a:t>Most of the </a:t>
            </a:r>
            <a:r>
              <a:rPr lang="en-US" sz="2400" dirty="0">
                <a:latin typeface="Bodoni MT" panose="02070603080606020203" pitchFamily="18" charset="0"/>
              </a:rPr>
              <a:t>studies on economic vulnerability provide, exposure to exogenous shocks that leads </a:t>
            </a:r>
            <a:r>
              <a:rPr lang="en-US" sz="2400" dirty="0" smtClean="0">
                <a:latin typeface="Bodoni MT" panose="02070603080606020203" pitchFamily="18" charset="0"/>
              </a:rPr>
              <a:t>to economic </a:t>
            </a:r>
            <a:r>
              <a:rPr lang="en-US" sz="2400" dirty="0">
                <a:latin typeface="Bodoni MT" panose="02070603080606020203" pitchFamily="18" charset="0"/>
              </a:rPr>
              <a:t>vulnerability, which could constitute a disadvantage to economic development by the element of risk in the growth process of an economy</a:t>
            </a:r>
            <a:r>
              <a:rPr lang="en-US" sz="2400" dirty="0" smtClean="0">
                <a:latin typeface="Bodoni MT" panose="02070603080606020203" pitchFamily="18" charset="0"/>
              </a:rPr>
              <a:t>.</a:t>
            </a:r>
            <a:endParaRPr lang="en-US" sz="2400" dirty="0">
              <a:latin typeface="Bodoni MT" panose="02070603080606020203" pitchFamily="18" charset="0"/>
            </a:endParaRPr>
          </a:p>
          <a:p>
            <a:pPr algn="just">
              <a:lnSpc>
                <a:spcPct val="150000"/>
              </a:lnSpc>
            </a:pPr>
            <a:r>
              <a:rPr lang="en-US" sz="2400" dirty="0">
                <a:effectLst/>
                <a:latin typeface="Bodoni MT" panose="02070603080606020203" pitchFamily="18" charset="0"/>
                <a:ea typeface="Calibri" panose="020F0502020204030204" pitchFamily="34" charset="0"/>
                <a:cs typeface="Times New Roman" panose="02020603050405020304" pitchFamily="18" charset="0"/>
              </a:rPr>
              <a:t>(</a:t>
            </a:r>
            <a:r>
              <a:rPr lang="en-US" sz="2400" dirty="0" err="1">
                <a:effectLst/>
                <a:latin typeface="Bodoni MT" panose="02070603080606020203" pitchFamily="18" charset="0"/>
                <a:ea typeface="Calibri" panose="020F0502020204030204" pitchFamily="34" charset="0"/>
                <a:cs typeface="Times New Roman" panose="02020603050405020304" pitchFamily="18" charset="0"/>
              </a:rPr>
              <a:t>Briguglio,Lino</a:t>
            </a:r>
            <a:r>
              <a:rPr lang="en-US" sz="2400" dirty="0">
                <a:effectLst/>
                <a:latin typeface="Bodoni MT" panose="02070603080606020203" pitchFamily="18" charset="0"/>
                <a:ea typeface="Calibri" panose="020F0502020204030204" pitchFamily="34" charset="0"/>
                <a:cs typeface="Times New Roman" panose="02020603050405020304" pitchFamily="18" charset="0"/>
              </a:rPr>
              <a:t> et al, 2018), </a:t>
            </a:r>
            <a:r>
              <a:rPr lang="en-US" sz="2400" b="0" i="0" dirty="0">
                <a:effectLst/>
                <a:latin typeface="Bodoni MT" panose="02070603080606020203" pitchFamily="18" charset="0"/>
              </a:rPr>
              <a:t>Wu, H., et al., (2021), Azam, T.et al., (2020), Hamidi, et </a:t>
            </a:r>
            <a:r>
              <a:rPr lang="en-US" sz="2400" b="0" i="0" dirty="0" smtClean="0">
                <a:effectLst/>
                <a:latin typeface="Bodoni MT" panose="02070603080606020203" pitchFamily="18" charset="0"/>
              </a:rPr>
              <a:t>al, (2020),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defines the economic </a:t>
            </a:r>
            <a:r>
              <a:rPr lang="en-US" sz="2400" dirty="0">
                <a:effectLst/>
                <a:latin typeface="Bodoni MT" panose="02070603080606020203" pitchFamily="18" charset="0"/>
                <a:ea typeface="Calibri" panose="020F0502020204030204" pitchFamily="34" charset="0"/>
                <a:cs typeface="Times New Roman" panose="02020603050405020304" pitchFamily="18" charset="0"/>
              </a:rPr>
              <a:t>vulnerability </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as lack of ability to deal with </a:t>
            </a:r>
            <a:r>
              <a:rPr lang="en-US" sz="2400" dirty="0">
                <a:effectLst/>
                <a:latin typeface="Bodoni MT" panose="02070603080606020203" pitchFamily="18" charset="0"/>
                <a:ea typeface="Calibri" panose="020F0502020204030204" pitchFamily="34" charset="0"/>
                <a:cs typeface="Times New Roman" panose="02020603050405020304" pitchFamily="18" charset="0"/>
              </a:rPr>
              <a:t>exposure </a:t>
            </a:r>
            <a:r>
              <a:rPr lang="en-US" sz="2400" dirty="0" smtClean="0">
                <a:latin typeface="Bodoni MT" panose="02070603080606020203" pitchFamily="18" charset="0"/>
                <a:ea typeface="Calibri" panose="020F0502020204030204" pitchFamily="34" charset="0"/>
                <a:cs typeface="Times New Roman" panose="02020603050405020304" pitchFamily="18" charset="0"/>
              </a:rPr>
              <a:t>to</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 </a:t>
            </a:r>
            <a:r>
              <a:rPr lang="en-US" sz="2400" dirty="0">
                <a:effectLst/>
                <a:latin typeface="Bodoni MT" panose="02070603080606020203" pitchFamily="18" charset="0"/>
                <a:ea typeface="Calibri" panose="020F0502020204030204" pitchFamily="34" charset="0"/>
                <a:cs typeface="Times New Roman" panose="02020603050405020304" pitchFamily="18" charset="0"/>
              </a:rPr>
              <a:t>exogenous shocks, emerging out of economic openness</a:t>
            </a:r>
            <a:r>
              <a:rPr lang="en-US" sz="2400" dirty="0" smtClean="0">
                <a:effectLst/>
                <a:latin typeface="Bodoni MT" panose="02070603080606020203" pitchFamily="18" charset="0"/>
                <a:ea typeface="Calibri" panose="020F0502020204030204" pitchFamily="34" charset="0"/>
                <a:cs typeface="Times New Roman" panose="02020603050405020304" pitchFamily="18" charset="0"/>
              </a:rPr>
              <a:t>.</a:t>
            </a:r>
            <a:endParaRPr lang="en-US" sz="2400" dirty="0">
              <a:latin typeface="Bodoni MT" panose="02070603080606020203" pitchFamily="18" charset="0"/>
            </a:endParaRPr>
          </a:p>
          <a:p>
            <a:pPr algn="just">
              <a:lnSpc>
                <a:spcPct val="150000"/>
              </a:lnSpc>
            </a:pPr>
            <a:r>
              <a:rPr lang="en-US" sz="2400" dirty="0">
                <a:latin typeface="Bodoni MT" panose="02070603080606020203" pitchFamily="18" charset="0"/>
              </a:rPr>
              <a:t>Economic resilience is defined as the policy ability of an economy to withstand from the effects of such </a:t>
            </a:r>
            <a:r>
              <a:rPr lang="en-US" sz="2400" dirty="0" smtClean="0">
                <a:latin typeface="Bodoni MT" panose="02070603080606020203" pitchFamily="18" charset="0"/>
              </a:rPr>
              <a:t>shocks. The </a:t>
            </a:r>
            <a:r>
              <a:rPr lang="en-US" sz="2400" dirty="0">
                <a:latin typeface="Bodoni MT" panose="02070603080606020203" pitchFamily="18" charset="0"/>
              </a:rPr>
              <a:t>concept of economic resilience a term invoked to describe how an entity or system responds to shocks and </a:t>
            </a:r>
            <a:r>
              <a:rPr lang="en-US" sz="2400" dirty="0" smtClean="0">
                <a:latin typeface="Bodoni MT" panose="02070603080606020203" pitchFamily="18" charset="0"/>
              </a:rPr>
              <a:t>disturbances.</a:t>
            </a:r>
          </a:p>
          <a:p>
            <a:endParaRPr lang="en-US" sz="2000" dirty="0"/>
          </a:p>
        </p:txBody>
      </p:sp>
    </p:spTree>
    <p:extLst>
      <p:ext uri="{BB962C8B-B14F-4D97-AF65-F5344CB8AC3E}">
        <p14:creationId xmlns:p14="http://schemas.microsoft.com/office/powerpoint/2010/main" val="2610958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6968" y="1277816"/>
            <a:ext cx="10012680" cy="4801314"/>
          </a:xfrm>
          <a:prstGeom prst="rect">
            <a:avLst/>
          </a:prstGeom>
          <a:noFill/>
        </p:spPr>
        <p:txBody>
          <a:bodyPr wrap="square" rtlCol="0">
            <a:spAutoFit/>
          </a:bodyPr>
          <a:lstStyle/>
          <a:p>
            <a:pPr algn="ctr"/>
            <a:r>
              <a:rPr lang="en-US" sz="3600" b="1" dirty="0">
                <a:latin typeface="Bodoni MT" panose="02070603080606020203" pitchFamily="18" charset="0"/>
              </a:rPr>
              <a:t>Economic resilience made society welfare</a:t>
            </a:r>
            <a:r>
              <a:rPr lang="en-US" sz="3600" b="1" dirty="0" smtClean="0"/>
              <a:t>:</a:t>
            </a:r>
            <a:endParaRPr lang="en-US" sz="2400" b="1" dirty="0"/>
          </a:p>
          <a:p>
            <a:pPr algn="just">
              <a:lnSpc>
                <a:spcPct val="150000"/>
              </a:lnSpc>
            </a:pPr>
            <a:r>
              <a:rPr lang="en-US" sz="2400" b="0" i="0" dirty="0">
                <a:effectLst/>
                <a:latin typeface="Bodoni MT" panose="02070603080606020203" pitchFamily="18" charset="0"/>
              </a:rPr>
              <a:t>Welfare </a:t>
            </a:r>
            <a:r>
              <a:rPr lang="en-US" sz="2400" dirty="0" smtClean="0">
                <a:latin typeface="Bodoni MT" panose="02070603080606020203" pitchFamily="18" charset="0"/>
              </a:rPr>
              <a:t>of a household </a:t>
            </a:r>
            <a:r>
              <a:rPr lang="en-US" sz="2400" b="0" i="0" dirty="0" smtClean="0">
                <a:effectLst/>
                <a:latin typeface="Bodoni MT" panose="02070603080606020203" pitchFamily="18" charset="0"/>
              </a:rPr>
              <a:t>depends </a:t>
            </a:r>
            <a:r>
              <a:rPr lang="en-US" sz="2400" b="0" i="0" dirty="0">
                <a:effectLst/>
                <a:latin typeface="Bodoni MT" panose="02070603080606020203" pitchFamily="18" charset="0"/>
              </a:rPr>
              <a:t>on micro-economic resilience, which </a:t>
            </a:r>
            <a:r>
              <a:rPr lang="en-US" sz="2400" dirty="0" smtClean="0">
                <a:latin typeface="Bodoni MT" panose="02070603080606020203" pitchFamily="18" charset="0"/>
              </a:rPr>
              <a:t>is </a:t>
            </a:r>
            <a:r>
              <a:rPr lang="en-US" sz="2400" b="0" i="0" dirty="0" smtClean="0">
                <a:effectLst/>
                <a:latin typeface="Bodoni MT" panose="02070603080606020203" pitchFamily="18" charset="0"/>
              </a:rPr>
              <a:t>determined by the distribution </a:t>
            </a:r>
            <a:r>
              <a:rPr lang="en-US" sz="2400" b="0" i="0" dirty="0">
                <a:effectLst/>
                <a:latin typeface="Bodoni MT" panose="02070603080606020203" pitchFamily="18" charset="0"/>
              </a:rPr>
              <a:t>of </a:t>
            </a:r>
            <a:r>
              <a:rPr lang="en-US" sz="2400" b="0" i="0" dirty="0" smtClean="0">
                <a:effectLst/>
                <a:latin typeface="Bodoni MT" panose="02070603080606020203" pitchFamily="18" charset="0"/>
              </a:rPr>
              <a:t>losses </a:t>
            </a:r>
            <a:r>
              <a:rPr lang="en-US" sz="2400" b="0" i="0" dirty="0">
                <a:effectLst/>
                <a:latin typeface="Bodoni MT" panose="02070603080606020203" pitchFamily="18" charset="0"/>
              </a:rPr>
              <a:t>on </a:t>
            </a:r>
            <a:r>
              <a:rPr lang="en-US" sz="2400" b="0" i="0" dirty="0" smtClean="0">
                <a:effectLst/>
                <a:latin typeface="Bodoni MT" panose="02070603080606020203" pitchFamily="18" charset="0"/>
              </a:rPr>
              <a:t>households, </a:t>
            </a:r>
            <a:r>
              <a:rPr lang="en-US" sz="2400" b="0" i="0" dirty="0">
                <a:effectLst/>
                <a:latin typeface="Bodoni MT" panose="02070603080606020203" pitchFamily="18" charset="0"/>
              </a:rPr>
              <a:t>vulnerability, such as their pre-disaster income and ability to smooth </a:t>
            </a:r>
            <a:r>
              <a:rPr lang="en-US" sz="2400" b="0" i="0" dirty="0" smtClean="0">
                <a:effectLst/>
                <a:latin typeface="Bodoni MT" panose="02070603080606020203" pitchFamily="18" charset="0"/>
              </a:rPr>
              <a:t>consumpti</a:t>
            </a:r>
            <a:r>
              <a:rPr lang="en-US" sz="2400" dirty="0" smtClean="0">
                <a:latin typeface="Bodoni MT" panose="02070603080606020203" pitchFamily="18" charset="0"/>
              </a:rPr>
              <a:t>on during </a:t>
            </a:r>
            <a:r>
              <a:rPr lang="en-US" sz="2400" b="0" i="0" dirty="0" smtClean="0">
                <a:effectLst/>
                <a:latin typeface="Bodoni MT" panose="02070603080606020203" pitchFamily="18" charset="0"/>
              </a:rPr>
              <a:t>shocks </a:t>
            </a:r>
            <a:r>
              <a:rPr lang="en-US" sz="2400" b="0" i="0" dirty="0">
                <a:effectLst/>
                <a:latin typeface="Bodoni MT" panose="02070603080606020203" pitchFamily="18" charset="0"/>
              </a:rPr>
              <a:t>over time with savings, </a:t>
            </a:r>
            <a:r>
              <a:rPr lang="en-US" sz="2400" b="0" i="0" dirty="0" smtClean="0">
                <a:effectLst/>
                <a:latin typeface="Bodoni MT" panose="02070603080606020203" pitchFamily="18" charset="0"/>
              </a:rPr>
              <a:t>ability to access loans, trusted for borrowing, </a:t>
            </a:r>
            <a:r>
              <a:rPr lang="en-US" sz="2400" b="0" i="0" dirty="0">
                <a:effectLst/>
                <a:latin typeface="Bodoni MT" panose="02070603080606020203" pitchFamily="18" charset="0"/>
              </a:rPr>
              <a:t>insurance, and </a:t>
            </a:r>
            <a:r>
              <a:rPr lang="en-US" sz="2400" b="0" i="0" dirty="0" smtClean="0">
                <a:effectLst/>
                <a:latin typeface="Bodoni MT" panose="02070603080606020203" pitchFamily="18" charset="0"/>
              </a:rPr>
              <a:t>access to social </a:t>
            </a:r>
            <a:r>
              <a:rPr lang="en-US" sz="2400" b="0" i="0" dirty="0">
                <a:effectLst/>
                <a:latin typeface="Bodoni MT" panose="02070603080606020203" pitchFamily="18" charset="0"/>
              </a:rPr>
              <a:t>protection </a:t>
            </a:r>
            <a:r>
              <a:rPr lang="en-US" sz="2400" b="0" i="0" dirty="0" smtClean="0">
                <a:effectLst/>
                <a:latin typeface="Bodoni MT" panose="02070603080606020203" pitchFamily="18" charset="0"/>
              </a:rPr>
              <a:t>system</a:t>
            </a:r>
            <a:r>
              <a:rPr lang="en-US" sz="2400" dirty="0" smtClean="0">
                <a:latin typeface="Bodoni MT" panose="02070603080606020203" pitchFamily="18" charset="0"/>
              </a:rPr>
              <a:t>. it also depends on</a:t>
            </a:r>
            <a:r>
              <a:rPr lang="en-US" sz="2400" b="0" i="0" dirty="0" smtClean="0">
                <a:effectLst/>
                <a:latin typeface="Bodoni MT" panose="02070603080606020203" pitchFamily="18" charset="0"/>
              </a:rPr>
              <a:t> </a:t>
            </a:r>
            <a:r>
              <a:rPr lang="en-US" sz="2400" b="0" i="0" dirty="0">
                <a:effectLst/>
                <a:latin typeface="Bodoni MT" panose="02070603080606020203" pitchFamily="18" charset="0"/>
              </a:rPr>
              <a:t>the mechanisms </a:t>
            </a:r>
            <a:r>
              <a:rPr lang="en-US" sz="2400" dirty="0" smtClean="0">
                <a:latin typeface="Bodoni MT" panose="02070603080606020203" pitchFamily="18" charset="0"/>
              </a:rPr>
              <a:t>of</a:t>
            </a:r>
            <a:r>
              <a:rPr lang="en-US" sz="2400" b="0" i="0" dirty="0" smtClean="0">
                <a:effectLst/>
                <a:latin typeface="Bodoni MT" panose="02070603080606020203" pitchFamily="18" charset="0"/>
              </a:rPr>
              <a:t> </a:t>
            </a:r>
            <a:r>
              <a:rPr lang="en-US" sz="2400" b="0" i="0" dirty="0">
                <a:effectLst/>
                <a:latin typeface="Bodoni MT" panose="02070603080606020203" pitchFamily="18" charset="0"/>
              </a:rPr>
              <a:t>sharing risks across the population</a:t>
            </a:r>
            <a:r>
              <a:rPr lang="en-US" sz="2400" b="0" i="0" dirty="0">
                <a:solidFill>
                  <a:srgbClr val="505050"/>
                </a:solidFill>
                <a:effectLst/>
                <a:latin typeface="Bodoni MT" panose="02070603080606020203" pitchFamily="18" charset="0"/>
              </a:rPr>
              <a:t>.</a:t>
            </a:r>
            <a:endParaRPr lang="en-US" sz="2400" dirty="0">
              <a:latin typeface="Bodoni MT" panose="02070603080606020203" pitchFamily="18" charset="0"/>
            </a:endParaRPr>
          </a:p>
          <a:p>
            <a:endParaRPr lang="en-US" b="1" dirty="0">
              <a:latin typeface="Bodoni MT" panose="02070603080606020203" pitchFamily="18" charset="0"/>
            </a:endParaRPr>
          </a:p>
          <a:p>
            <a:endParaRPr lang="en-US" b="1" dirty="0"/>
          </a:p>
          <a:p>
            <a:endParaRPr lang="en-US" dirty="0"/>
          </a:p>
        </p:txBody>
      </p:sp>
    </p:spTree>
    <p:extLst>
      <p:ext uri="{BB962C8B-B14F-4D97-AF65-F5344CB8AC3E}">
        <p14:creationId xmlns:p14="http://schemas.microsoft.com/office/powerpoint/2010/main" val="3760733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5084" y="464234"/>
            <a:ext cx="11396940" cy="5478423"/>
          </a:xfrm>
          <a:prstGeom prst="rect">
            <a:avLst/>
          </a:prstGeom>
          <a:noFill/>
        </p:spPr>
        <p:txBody>
          <a:bodyPr wrap="square" rtlCol="0">
            <a:spAutoFit/>
          </a:bodyPr>
          <a:lstStyle/>
          <a:p>
            <a:pPr algn="ctr"/>
            <a:r>
              <a:rPr lang="en-US" sz="3200" b="1" dirty="0">
                <a:latin typeface="Bodoni MT" panose="02070603080606020203" pitchFamily="18" charset="0"/>
              </a:rPr>
              <a:t>Society resilience ‘’ Zakat’’ during pandemic</a:t>
            </a:r>
          </a:p>
          <a:p>
            <a:endParaRPr lang="en-US" b="1" dirty="0">
              <a:latin typeface="Bodoni MT" panose="02070603080606020203" pitchFamily="18" charset="0"/>
            </a:endParaRPr>
          </a:p>
          <a:p>
            <a:pPr marL="285750" indent="-285750" algn="just">
              <a:buFont typeface="Wingdings" panose="05000000000000000000" pitchFamily="2" charset="2"/>
              <a:buChar char="Ø"/>
            </a:pPr>
            <a:r>
              <a:rPr lang="en-US" sz="2000" dirty="0" smtClean="0">
                <a:latin typeface="Bodoni MT" panose="02070603080606020203" pitchFamily="18" charset="0"/>
              </a:rPr>
              <a:t>In Pakistan, </a:t>
            </a:r>
            <a:r>
              <a:rPr lang="en-US" sz="2000" dirty="0">
                <a:latin typeface="Bodoni MT" panose="02070603080606020203" pitchFamily="18" charset="0"/>
              </a:rPr>
              <a:t>Zakat institutions also play </a:t>
            </a:r>
            <a:r>
              <a:rPr lang="en-US" sz="2000" dirty="0" smtClean="0">
                <a:latin typeface="Bodoni MT" panose="02070603080606020203" pitchFamily="18" charset="0"/>
              </a:rPr>
              <a:t>a major role </a:t>
            </a:r>
            <a:r>
              <a:rPr lang="en-US" sz="2000" dirty="0">
                <a:latin typeface="Bodoni MT" panose="02070603080606020203" pitchFamily="18" charset="0"/>
              </a:rPr>
              <a:t>in financial inclusion. Zakat and </a:t>
            </a:r>
            <a:r>
              <a:rPr lang="en-US" sz="2000" dirty="0" smtClean="0">
                <a:latin typeface="Bodoni MT" panose="02070603080606020203" pitchFamily="18" charset="0"/>
              </a:rPr>
              <a:t>cash transfer </a:t>
            </a:r>
            <a:r>
              <a:rPr lang="en-US" sz="2000" dirty="0">
                <a:latin typeface="Bodoni MT" panose="02070603080606020203" pitchFamily="18" charset="0"/>
              </a:rPr>
              <a:t>can be the </a:t>
            </a:r>
            <a:r>
              <a:rPr lang="en-US" sz="2000" dirty="0" smtClean="0">
                <a:latin typeface="Bodoni MT" panose="02070603080606020203" pitchFamily="18" charset="0"/>
              </a:rPr>
              <a:t>resources/tools of Islamic </a:t>
            </a:r>
            <a:r>
              <a:rPr lang="en-US" sz="2000" dirty="0">
                <a:latin typeface="Bodoni MT" panose="02070603080606020203" pitchFamily="18" charset="0"/>
              </a:rPr>
              <a:t>microfinance.</a:t>
            </a:r>
          </a:p>
          <a:p>
            <a:pPr marL="285750" indent="-285750" algn="just">
              <a:buFont typeface="Wingdings" panose="05000000000000000000" pitchFamily="2" charset="2"/>
              <a:buChar char="Ø"/>
            </a:pPr>
            <a:endParaRPr lang="en-US" sz="2000" b="1" dirty="0">
              <a:latin typeface="Bodoni MT" panose="02070603080606020203" pitchFamily="18" charset="0"/>
            </a:endParaRPr>
          </a:p>
          <a:p>
            <a:pPr marL="285750" indent="-285750" algn="just">
              <a:buFont typeface="Wingdings" panose="05000000000000000000" pitchFamily="2" charset="2"/>
              <a:buChar char="Ø"/>
            </a:pPr>
            <a:r>
              <a:rPr lang="en-US" sz="2000" dirty="0">
                <a:latin typeface="Bodoni MT" panose="02070603080606020203" pitchFamily="18" charset="0"/>
              </a:rPr>
              <a:t>(</a:t>
            </a:r>
            <a:r>
              <a:rPr lang="en-US" sz="2000" dirty="0" err="1">
                <a:latin typeface="Bodoni MT" panose="02070603080606020203" pitchFamily="18" charset="0"/>
              </a:rPr>
              <a:t>Barbier</a:t>
            </a:r>
            <a:r>
              <a:rPr lang="en-US" sz="2000" dirty="0">
                <a:latin typeface="Bodoni MT" panose="02070603080606020203" pitchFamily="18" charset="0"/>
              </a:rPr>
              <a:t>, 2010) </a:t>
            </a:r>
            <a:r>
              <a:rPr lang="en-US" sz="2000" dirty="0" smtClean="0">
                <a:latin typeface="Bodoni MT" panose="02070603080606020203" pitchFamily="18" charset="0"/>
              </a:rPr>
              <a:t>The most challenging task for a government is to </a:t>
            </a:r>
            <a:r>
              <a:rPr lang="en-US" sz="2000" dirty="0">
                <a:latin typeface="Bodoni MT" panose="02070603080606020203" pitchFamily="18" charset="0"/>
              </a:rPr>
              <a:t>tackle poverty </a:t>
            </a:r>
            <a:r>
              <a:rPr lang="en-US" sz="2000" dirty="0" smtClean="0">
                <a:latin typeface="Bodoni MT" panose="02070603080606020203" pitchFamily="18" charset="0"/>
              </a:rPr>
              <a:t>and sustain the protection of livelihoods in poor </a:t>
            </a:r>
            <a:r>
              <a:rPr lang="en-US" sz="2000" dirty="0">
                <a:latin typeface="Bodoni MT" panose="02070603080606020203" pitchFamily="18" charset="0"/>
              </a:rPr>
              <a:t>and marginalized </a:t>
            </a:r>
            <a:r>
              <a:rPr lang="en-US" sz="2000" dirty="0" smtClean="0">
                <a:latin typeface="Bodoni MT" panose="02070603080606020203" pitchFamily="18" charset="0"/>
              </a:rPr>
              <a:t>communities.</a:t>
            </a:r>
            <a:endParaRPr lang="en-US" sz="2000" dirty="0">
              <a:latin typeface="Bodoni MT" panose="02070603080606020203" pitchFamily="18" charset="0"/>
            </a:endParaRPr>
          </a:p>
          <a:p>
            <a:pPr marL="285750" indent="-285750" algn="just">
              <a:buFont typeface="Wingdings" panose="05000000000000000000" pitchFamily="2" charset="2"/>
              <a:buChar char="Ø"/>
            </a:pPr>
            <a:endParaRPr lang="en-US" sz="2000" b="1" dirty="0">
              <a:latin typeface="Bodoni MT" panose="02070603080606020203" pitchFamily="18" charset="0"/>
            </a:endParaRPr>
          </a:p>
          <a:p>
            <a:pPr marL="285750" indent="-285750" algn="just">
              <a:buFont typeface="Wingdings" panose="05000000000000000000" pitchFamily="2" charset="2"/>
              <a:buChar char="Ø"/>
            </a:pPr>
            <a:r>
              <a:rPr lang="en-US" sz="2000" dirty="0">
                <a:latin typeface="Bodoni MT" panose="02070603080606020203" pitchFamily="18" charset="0"/>
              </a:rPr>
              <a:t> Communities should have emergency reserve funds and dedicated DRR budget lines for risk-reduction </a:t>
            </a:r>
            <a:r>
              <a:rPr lang="en-US" sz="2000" dirty="0" smtClean="0">
                <a:latin typeface="Bodoni MT" panose="02070603080606020203" pitchFamily="18" charset="0"/>
              </a:rPr>
              <a:t>activities, when </a:t>
            </a:r>
            <a:r>
              <a:rPr lang="en-US" sz="2000" dirty="0">
                <a:latin typeface="Bodoni MT" panose="02070603080606020203" pitchFamily="18" charset="0"/>
              </a:rPr>
              <a:t>disasters hit. (UN, 2015).</a:t>
            </a:r>
          </a:p>
          <a:p>
            <a:pPr algn="just"/>
            <a:endParaRPr lang="en-US" sz="2000" b="1" dirty="0">
              <a:latin typeface="Bodoni MT" panose="02070603080606020203" pitchFamily="18" charset="0"/>
            </a:endParaRPr>
          </a:p>
          <a:p>
            <a:pPr marL="285750" indent="-285750" algn="just">
              <a:buFont typeface="Wingdings" panose="05000000000000000000" pitchFamily="2" charset="2"/>
              <a:buChar char="Ø"/>
            </a:pPr>
            <a:r>
              <a:rPr lang="en-US" sz="2000" dirty="0">
                <a:latin typeface="Bodoni MT" panose="02070603080606020203" pitchFamily="18" charset="0"/>
              </a:rPr>
              <a:t>This study aims at investigating the role of the effectiveness of the zakat system as an instrument in helping the poor and needy to build communities resilience to pandemic in Pakistan.</a:t>
            </a:r>
          </a:p>
          <a:p>
            <a:pPr marL="285750" indent="-285750" algn="just">
              <a:buFont typeface="Wingdings" panose="05000000000000000000" pitchFamily="2" charset="2"/>
              <a:buChar char="Ø"/>
            </a:pPr>
            <a:endParaRPr lang="en-US" sz="2000" b="1" dirty="0">
              <a:latin typeface="Bodoni MT" panose="02070603080606020203" pitchFamily="18" charset="0"/>
            </a:endParaRPr>
          </a:p>
          <a:p>
            <a:pPr marL="285750" indent="-285750" algn="just">
              <a:buFont typeface="Wingdings" panose="05000000000000000000" pitchFamily="2" charset="2"/>
              <a:buChar char="Ø"/>
            </a:pPr>
            <a:r>
              <a:rPr lang="en-US" sz="2000" dirty="0">
                <a:latin typeface="Bodoni MT" panose="02070603080606020203" pitchFamily="18" charset="0"/>
              </a:rPr>
              <a:t>(Alia, et al., 2014) In this context, the role of the government includes, among other things, the establishment of laws with the legislative authority and the preparation of technical regulations to achieve optimal management of Zakat</a:t>
            </a:r>
            <a:r>
              <a:rPr lang="en-US" sz="2000" dirty="0" smtClean="0">
                <a:latin typeface="Bodoni MT" panose="02070603080606020203" pitchFamily="18" charset="0"/>
              </a:rPr>
              <a:t>.</a:t>
            </a:r>
            <a:endParaRPr lang="en-US" sz="2000" b="1" dirty="0">
              <a:latin typeface="Bodoni MT" panose="02070603080606020203" pitchFamily="18" charset="0"/>
            </a:endParaRPr>
          </a:p>
        </p:txBody>
      </p:sp>
    </p:spTree>
    <p:extLst>
      <p:ext uri="{BB962C8B-B14F-4D97-AF65-F5344CB8AC3E}">
        <p14:creationId xmlns:p14="http://schemas.microsoft.com/office/powerpoint/2010/main" val="389787966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2000</TotalTime>
  <Words>1389</Words>
  <Application>Microsoft Office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Algerian</vt:lpstr>
      <vt:lpstr>Arial</vt:lpstr>
      <vt:lpstr>Bodoni MT</vt:lpstr>
      <vt:lpstr>Calibri</vt:lpstr>
      <vt:lpstr>Century Gothic</vt:lpstr>
      <vt:lpstr>Times New Roman</vt:lpstr>
      <vt:lpstr>Wingdings</vt:lpstr>
      <vt:lpstr>Wingdings 3</vt:lpstr>
      <vt:lpstr>Wisp</vt:lpstr>
      <vt:lpstr>Agents of Economic Resilience And The Role Of Islamic Approach Towards Financial Inclusion During The Covid-19 Pandemic: A Case of Pakistan </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Sampling:</vt:lpstr>
      <vt:lpstr>Methodology:</vt:lpstr>
      <vt:lpstr>Major findings </vt:lpstr>
      <vt:lpstr>Conclusion</vt:lpstr>
      <vt:lpstr>Recommendation: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Agents of Economic Resilience And The Role Of Islamic Approach Towards Financial Inclusion During The Covid-19 Pandemic: A Case of Pakistan</dc:title>
  <dc:creator>DC</dc:creator>
  <cp:lastModifiedBy>DC</cp:lastModifiedBy>
  <cp:revision>132</cp:revision>
  <dcterms:created xsi:type="dcterms:W3CDTF">2022-06-07T10:44:01Z</dcterms:created>
  <dcterms:modified xsi:type="dcterms:W3CDTF">2022-07-04T14:42:57Z</dcterms:modified>
</cp:coreProperties>
</file>