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81" r:id="rId7"/>
    <p:sldId id="283" r:id="rId8"/>
    <p:sldId id="280" r:id="rId9"/>
    <p:sldId id="282" r:id="rId10"/>
    <p:sldId id="266" r:id="rId11"/>
    <p:sldId id="267" r:id="rId12"/>
    <p:sldId id="268" r:id="rId13"/>
    <p:sldId id="270" r:id="rId14"/>
    <p:sldId id="271" r:id="rId15"/>
    <p:sldId id="277" r:id="rId16"/>
    <p:sldId id="272" r:id="rId17"/>
    <p:sldId id="273" r:id="rId18"/>
    <p:sldId id="284" r:id="rId19"/>
    <p:sldId id="274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3" autoAdjust="0"/>
    <p:restoredTop sz="77738" autoAdjust="0"/>
  </p:normalViewPr>
  <p:slideViewPr>
    <p:cSldViewPr snapToGrid="0">
      <p:cViewPr varScale="1">
        <p:scale>
          <a:sx n="54" d="100"/>
          <a:sy n="54" d="100"/>
        </p:scale>
        <p:origin x="12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E9872-BE95-42EB-BC38-CAA3533376BF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CDC5E-10C8-4B43-9B3A-1D7BF7B00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82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Each of us seeks happiness in our personal and professional domains because it is the ultimate goal of human life and existence (</a:t>
            </a:r>
            <a:r>
              <a:rPr lang="en-US" sz="1200" dirty="0" err="1" smtClean="0"/>
              <a:t>Ratti</a:t>
            </a:r>
            <a:r>
              <a:rPr lang="en-US" sz="1200" dirty="0" smtClean="0"/>
              <a:t> &amp; Sharma, 2021). Happiness is associated with experiencing positivity in one’s feelings and thoughts (Othman et al., 2018).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Happy people tend to generate positivity in their interactions and are expected to enhance their psychological resources and skills; such people have higher motivation for giving better performance (Bajaj &amp; Krishnan, 2016)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CDC5E-10C8-4B43-9B3A-1D7BF7B008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74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LMX views leader-follower relationship a dyadic one (Scott &amp; Zweig, 2021) and in each dyad, quality of relationship defines employee work outcomes. The positive relations generate positive outcomes, and vice versa (Stewart &amp; Wiener, 2021).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SE is an individual’s overall feelings about one’s own self (Searcy, 2007). It works like social vaccine and is crucial to one’s psychological health (Heatherton &amp; </a:t>
            </a:r>
            <a:r>
              <a:rPr lang="en-US" sz="1200" dirty="0" err="1" smtClean="0"/>
              <a:t>Wyland</a:t>
            </a:r>
            <a:r>
              <a:rPr lang="en-US" sz="1200" dirty="0" smtClean="0"/>
              <a:t>, 2003)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CDC5E-10C8-4B43-9B3A-1D7BF7B008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902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CDC5E-10C8-4B43-9B3A-1D7BF7B008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12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CDC5E-10C8-4B43-9B3A-1D7BF7B0081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189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744E-FA78-473E-9BFD-C138F967C45E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3240-3BFE-4EFB-A3C0-E4F603A33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81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744E-FA78-473E-9BFD-C138F967C45E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3240-3BFE-4EFB-A3C0-E4F603A33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21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744E-FA78-473E-9BFD-C138F967C45E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3240-3BFE-4EFB-A3C0-E4F603A330F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3842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744E-FA78-473E-9BFD-C138F967C45E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3240-3BFE-4EFB-A3C0-E4F603A33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26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744E-FA78-473E-9BFD-C138F967C45E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3240-3BFE-4EFB-A3C0-E4F603A330F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5267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744E-FA78-473E-9BFD-C138F967C45E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3240-3BFE-4EFB-A3C0-E4F603A33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23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744E-FA78-473E-9BFD-C138F967C45E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3240-3BFE-4EFB-A3C0-E4F603A33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24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744E-FA78-473E-9BFD-C138F967C45E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3240-3BFE-4EFB-A3C0-E4F603A33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8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744E-FA78-473E-9BFD-C138F967C45E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3240-3BFE-4EFB-A3C0-E4F603A33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1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744E-FA78-473E-9BFD-C138F967C45E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3240-3BFE-4EFB-A3C0-E4F603A33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00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744E-FA78-473E-9BFD-C138F967C45E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3240-3BFE-4EFB-A3C0-E4F603A33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7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744E-FA78-473E-9BFD-C138F967C45E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3240-3BFE-4EFB-A3C0-E4F603A33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8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744E-FA78-473E-9BFD-C138F967C45E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3240-3BFE-4EFB-A3C0-E4F603A33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25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744E-FA78-473E-9BFD-C138F967C45E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3240-3BFE-4EFB-A3C0-E4F603A33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6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744E-FA78-473E-9BFD-C138F967C45E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3240-3BFE-4EFB-A3C0-E4F603A33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40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744E-FA78-473E-9BFD-C138F967C45E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3240-3BFE-4EFB-A3C0-E4F603A33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071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7744E-FA78-473E-9BFD-C138F967C45E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F123240-3BFE-4EFB-A3C0-E4F603A33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6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340" y="1947333"/>
            <a:ext cx="10595287" cy="1646302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002060"/>
                </a:solidFill>
              </a:rPr>
              <a:t>Linking Leader Member Exchange and Happiness at Work through Symbolic Interaction </a:t>
            </a:r>
            <a:r>
              <a:rPr lang="en-US" sz="3200" b="1" dirty="0" smtClean="0">
                <a:solidFill>
                  <a:srgbClr val="002060"/>
                </a:solidFill>
              </a:rPr>
              <a:t>Theory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549880" y="5237627"/>
            <a:ext cx="7766936" cy="2460813"/>
          </a:xfrm>
        </p:spPr>
        <p:txBody>
          <a:bodyPr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endParaRPr lang="en-US" sz="2400" dirty="0" smtClean="0">
              <a:solidFill>
                <a:srgbClr val="002060"/>
              </a:solidFill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2400" b="1" dirty="0">
                <a:solidFill>
                  <a:srgbClr val="002060"/>
                </a:solidFill>
              </a:rPr>
              <a:t>June 23, 2022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>
                <a:solidFill>
                  <a:srgbClr val="002060"/>
                </a:solidFill>
              </a:rPr>
              <a:t>IBA-SBS </a:t>
            </a:r>
            <a:r>
              <a:rPr lang="en-US" sz="2400" dirty="0" smtClean="0">
                <a:solidFill>
                  <a:srgbClr val="002060"/>
                </a:solidFill>
              </a:rPr>
              <a:t>International Conference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2400" b="1" dirty="0" smtClean="0">
                <a:solidFill>
                  <a:srgbClr val="002060"/>
                </a:solidFill>
              </a:rPr>
              <a:t>Marriot Karachi, Pakistan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Bismillah PNG Images, Free Transparent Bismillah Download - Kind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71" b="36160"/>
          <a:stretch/>
        </p:blipFill>
        <p:spPr bwMode="auto">
          <a:xfrm>
            <a:off x="3171733" y="0"/>
            <a:ext cx="4762500" cy="777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6370422" y="3890683"/>
            <a:ext cx="4548589" cy="24608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b="1" dirty="0" smtClean="0">
                <a:solidFill>
                  <a:srgbClr val="002060"/>
                </a:solidFill>
              </a:rPr>
              <a:t>Co-authors</a:t>
            </a:r>
          </a:p>
          <a:p>
            <a:pPr algn="l"/>
            <a:r>
              <a:rPr lang="en-US" sz="2400" b="1" dirty="0" smtClean="0">
                <a:solidFill>
                  <a:srgbClr val="002060"/>
                </a:solidFill>
              </a:rPr>
              <a:t>Prof. Dr. Mir Muhammad Shah</a:t>
            </a:r>
          </a:p>
          <a:p>
            <a:pPr algn="l"/>
            <a:r>
              <a:rPr lang="en-US" sz="2400" b="1" dirty="0" smtClean="0">
                <a:solidFill>
                  <a:srgbClr val="002060"/>
                </a:solidFill>
              </a:rPr>
              <a:t>Dr. </a:t>
            </a:r>
            <a:r>
              <a:rPr lang="en-US" sz="2400" b="1" dirty="0" err="1" smtClean="0">
                <a:solidFill>
                  <a:srgbClr val="002060"/>
                </a:solidFill>
              </a:rPr>
              <a:t>Shuaib</a:t>
            </a:r>
            <a:r>
              <a:rPr lang="en-US" sz="2400" b="1" dirty="0" smtClean="0">
                <a:solidFill>
                  <a:srgbClr val="002060"/>
                </a:solidFill>
              </a:rPr>
              <a:t> Ahmed </a:t>
            </a:r>
            <a:r>
              <a:rPr lang="en-US" sz="2400" b="1" dirty="0" err="1" smtClean="0">
                <a:solidFill>
                  <a:srgbClr val="002060"/>
                </a:solidFill>
              </a:rPr>
              <a:t>Soomro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 algn="l"/>
            <a:r>
              <a:rPr lang="en-US" sz="2400" b="1" dirty="0" smtClean="0">
                <a:solidFill>
                  <a:srgbClr val="002060"/>
                </a:solidFill>
              </a:rPr>
              <a:t>Dr. </a:t>
            </a:r>
            <a:r>
              <a:rPr lang="en-US" sz="2400" b="1" dirty="0" err="1" smtClean="0">
                <a:solidFill>
                  <a:srgbClr val="002060"/>
                </a:solidFill>
              </a:rPr>
              <a:t>Yasir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Mansoor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Kundi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-309808" y="3881719"/>
            <a:ext cx="7766936" cy="24608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Presented by 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Mr. Faisal </a:t>
            </a:r>
            <a:r>
              <a:rPr lang="en-US" sz="2800" b="1" dirty="0" err="1" smtClean="0">
                <a:solidFill>
                  <a:srgbClr val="002060"/>
                </a:solidFill>
              </a:rPr>
              <a:t>Qamar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endParaRPr lang="en-US" sz="2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3176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813" y="327214"/>
            <a:ext cx="8596668" cy="65442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Research Methodology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9694013"/>
              </p:ext>
            </p:extLst>
          </p:nvPr>
        </p:nvGraphicFramePr>
        <p:xfrm>
          <a:off x="269197" y="981961"/>
          <a:ext cx="10380874" cy="5843649"/>
        </p:xfrm>
        <a:graphic>
          <a:graphicData uri="http://schemas.openxmlformats.org/drawingml/2006/table">
            <a:tbl>
              <a:tblPr bandCol="1">
                <a:tableStyleId>{BDBED569-4797-4DF1-A0F4-6AAB3CD982D8}</a:tableStyleId>
              </a:tblPr>
              <a:tblGrid>
                <a:gridCol w="2595218"/>
                <a:gridCol w="7785656"/>
              </a:tblGrid>
              <a:tr h="456874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Approach/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Nature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522" marR="58844" marT="27631" marB="0" anchor="ctr"/>
                </a:tc>
                <a:tc>
                  <a:txBody>
                    <a:bodyPr/>
                    <a:lstStyle/>
                    <a:p>
                      <a:pPr marL="0" marR="55308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effectLst/>
                        </a:rPr>
                        <a:t>Deductive/</a:t>
                      </a:r>
                      <a:r>
                        <a:rPr lang="en-US" sz="2000" dirty="0" smtClean="0">
                          <a:effectLst/>
                        </a:rPr>
                        <a:t>Empirical Study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522" marR="58844" marT="27631" marB="0"/>
                </a:tc>
              </a:tr>
              <a:tr h="443753">
                <a:tc>
                  <a:txBody>
                    <a:bodyPr/>
                    <a:lstStyle/>
                    <a:p>
                      <a:pPr marL="0" marR="55308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 Design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522" marR="58844" marT="27631" marB="0" anchor="ctr"/>
                </a:tc>
                <a:tc>
                  <a:txBody>
                    <a:bodyPr/>
                    <a:lstStyle/>
                    <a:p>
                      <a:pPr marL="0" marR="55308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Quantitative </a:t>
                      </a:r>
                      <a:r>
                        <a:rPr lang="en-US" sz="2000" dirty="0" smtClean="0">
                          <a:effectLst/>
                        </a:rPr>
                        <a:t>Design with Structured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Survey</a:t>
                      </a:r>
                      <a:r>
                        <a:rPr lang="en-US" sz="2000" baseline="0" dirty="0" smtClean="0">
                          <a:effectLst/>
                        </a:rPr>
                        <a:t> Method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522" marR="58844" marT="27631" marB="0"/>
                </a:tc>
              </a:tr>
              <a:tr h="648792">
                <a:tc>
                  <a:txBody>
                    <a:bodyPr/>
                    <a:lstStyle/>
                    <a:p>
                      <a:pPr marL="0" marR="13462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135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Instrument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522" marR="58844" marT="27631" marB="0" anchor="ctr"/>
                </a:tc>
                <a:tc>
                  <a:txBody>
                    <a:bodyPr/>
                    <a:lstStyle/>
                    <a:p>
                      <a:pPr marL="0" marR="55245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5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Questionnaire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comprising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28 items on 5-point Likert scale with demographic variables</a:t>
                      </a:r>
                      <a:endParaRPr lang="en-US" sz="2000" dirty="0" smtClean="0">
                        <a:effectLst/>
                      </a:endParaRPr>
                    </a:p>
                  </a:txBody>
                  <a:tcPr marL="504522" marR="58844" marT="27631" marB="0"/>
                </a:tc>
              </a:tr>
              <a:tr h="2167156">
                <a:tc>
                  <a:txBody>
                    <a:bodyPr/>
                    <a:lstStyle/>
                    <a:p>
                      <a:pPr marL="0" marR="13462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135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Population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522" marR="58844" marT="27631" marB="0" anchor="ctr"/>
                </a:tc>
                <a:tc>
                  <a:txBody>
                    <a:bodyPr/>
                    <a:lstStyle/>
                    <a:p>
                      <a:pPr marL="0" marR="55245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5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 cadre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B2B field sales professionals majorly from FMCG Companies, including, Nestle, Reckitt Benckiser,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FrieslandCampina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Engro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Shan Foods, National Foods, Polly Juices, Morinaga,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Mondlez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others. </a:t>
                      </a:r>
                      <a:endParaRPr lang="en-US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55245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5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Age: 18 </a:t>
                      </a:r>
                      <a:r>
                        <a:rPr lang="en-US" sz="2000" dirty="0">
                          <a:effectLst/>
                        </a:rPr>
                        <a:t>to 60 </a:t>
                      </a:r>
                      <a:r>
                        <a:rPr lang="en-US" sz="2000" dirty="0" smtClean="0">
                          <a:effectLst/>
                        </a:rPr>
                        <a:t>years, having</a:t>
                      </a:r>
                      <a:r>
                        <a:rPr lang="en-US" sz="2000" baseline="0" dirty="0" smtClean="0">
                          <a:effectLst/>
                        </a:rPr>
                        <a:t> at least </a:t>
                      </a:r>
                      <a:r>
                        <a:rPr lang="en-US" sz="2000" baseline="0" dirty="0" err="1" smtClean="0">
                          <a:effectLst/>
                        </a:rPr>
                        <a:t>upto</a:t>
                      </a:r>
                      <a:r>
                        <a:rPr lang="en-US" sz="2000" baseline="0" dirty="0" smtClean="0">
                          <a:effectLst/>
                        </a:rPr>
                        <a:t> two years of experience</a:t>
                      </a:r>
                      <a:endParaRPr lang="en-US" sz="2000" dirty="0" smtClean="0">
                        <a:effectLst/>
                      </a:endParaRPr>
                    </a:p>
                  </a:txBody>
                  <a:tcPr marL="504522" marR="58844" marT="27631" marB="0"/>
                </a:tc>
              </a:tr>
              <a:tr h="782099">
                <a:tc>
                  <a:txBody>
                    <a:bodyPr/>
                    <a:lstStyle/>
                    <a:p>
                      <a:pPr marL="0" marR="55181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Sampling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522" marR="58844" marT="27631" marB="0" anchor="ctr"/>
                </a:tc>
                <a:tc>
                  <a:txBody>
                    <a:bodyPr/>
                    <a:lstStyle/>
                    <a:p>
                      <a:pPr marL="0" marR="55118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135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Chain Referral Sampling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5543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sample size of </a:t>
                      </a:r>
                      <a:r>
                        <a:rPr lang="en-US" sz="2000" dirty="0" smtClean="0">
                          <a:effectLst/>
                        </a:rPr>
                        <a:t>124 (230 questionnaires</a:t>
                      </a:r>
                      <a:r>
                        <a:rPr lang="en-US" sz="2000" baseline="0" dirty="0" smtClean="0">
                          <a:effectLst/>
                        </a:rPr>
                        <a:t> were distributed but around 54%</a:t>
                      </a:r>
                      <a:r>
                        <a:rPr lang="en-US" sz="2000" dirty="0" smtClean="0">
                          <a:effectLst/>
                        </a:rPr>
                        <a:t> responded)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522" marR="58844" marT="27631" marB="0"/>
                </a:tc>
              </a:tr>
              <a:tr h="633219">
                <a:tc>
                  <a:txBody>
                    <a:bodyPr/>
                    <a:lstStyle/>
                    <a:p>
                      <a:pPr marL="0" marR="55245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Analysis/ Software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522" marR="58844" marT="27631" marB="0" anchor="ctr"/>
                </a:tc>
                <a:tc>
                  <a:txBody>
                    <a:bodyPr/>
                    <a:lstStyle/>
                    <a:p>
                      <a:pPr marL="0" marR="55181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SPSS was used to perform the </a:t>
                      </a:r>
                      <a:r>
                        <a:rPr lang="en-US" sz="2000" dirty="0" smtClean="0">
                          <a:effectLst/>
                        </a:rPr>
                        <a:t>correlation and linear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regression analysis; </a:t>
                      </a:r>
                      <a:r>
                        <a:rPr lang="en-US" sz="2000" dirty="0" err="1" smtClean="0">
                          <a:effectLst/>
                        </a:rPr>
                        <a:t>Jamovi</a:t>
                      </a:r>
                      <a:r>
                        <a:rPr lang="en-US" sz="2000" dirty="0" smtClean="0">
                          <a:effectLst/>
                        </a:rPr>
                        <a:t> was used for moderation and mediation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522" marR="58844" marT="27631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94322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299" y="524435"/>
            <a:ext cx="8596668" cy="1320800"/>
          </a:xfrm>
        </p:spPr>
        <p:txBody>
          <a:bodyPr>
            <a:normAutofit/>
          </a:bodyPr>
          <a:lstStyle/>
          <a:p>
            <a:pPr lvl="0" algn="ctr"/>
            <a:r>
              <a:rPr lang="en-US" altLang="en-US" dirty="0"/>
              <a:t>Demographic </a:t>
            </a:r>
            <a:r>
              <a:rPr lang="en-US" dirty="0"/>
              <a:t>Profile Analysis</a:t>
            </a:r>
            <a:r>
              <a:rPr lang="en-US" altLang="en-US" dirty="0" smtClean="0"/>
              <a:t> </a:t>
            </a:r>
            <a:r>
              <a:rPr lang="en-US" altLang="en-US" b="1" dirty="0">
                <a:solidFill>
                  <a:srgbClr val="002060"/>
                </a:solidFill>
              </a:rPr>
              <a:t/>
            </a:r>
            <a:br>
              <a:rPr lang="en-US" altLang="en-US" b="1" dirty="0">
                <a:solidFill>
                  <a:srgbClr val="002060"/>
                </a:solidFill>
              </a:rPr>
            </a:br>
            <a:endParaRPr 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889024"/>
              </p:ext>
            </p:extLst>
          </p:nvPr>
        </p:nvGraphicFramePr>
        <p:xfrm>
          <a:off x="793375" y="1320800"/>
          <a:ext cx="9628095" cy="4327054"/>
        </p:xfrm>
        <a:graphic>
          <a:graphicData uri="http://schemas.openxmlformats.org/drawingml/2006/table">
            <a:tbl>
              <a:tblPr bandCol="1">
                <a:tableStyleId>{BDBED569-4797-4DF1-A0F4-6AAB3CD982D8}</a:tableStyleId>
              </a:tblPr>
              <a:tblGrid>
                <a:gridCol w="2537526"/>
                <a:gridCol w="7090569"/>
              </a:tblGrid>
              <a:tr h="889837">
                <a:tc>
                  <a:txBody>
                    <a:bodyPr/>
                    <a:lstStyle/>
                    <a:p>
                      <a:pPr marL="30924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Gender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522" marR="58844" marT="27631" marB="0" anchor="ctr"/>
                </a:tc>
                <a:tc>
                  <a:txBody>
                    <a:bodyPr/>
                    <a:lstStyle/>
                    <a:p>
                      <a:pPr marL="0" marR="55308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55308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Males 114 (92%)  and Females 10 (8%)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522" marR="58844" marT="27631" marB="0"/>
                </a:tc>
              </a:tr>
              <a:tr h="989247">
                <a:tc>
                  <a:txBody>
                    <a:bodyPr/>
                    <a:lstStyle/>
                    <a:p>
                      <a:pPr marL="0" marR="55308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Marital Status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522" marR="58844" marT="27631" marB="0"/>
                </a:tc>
                <a:tc>
                  <a:txBody>
                    <a:bodyPr/>
                    <a:lstStyle/>
                    <a:p>
                      <a:pPr marL="0" marR="55308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Married 82 (66%), Single 42 (34%)</a:t>
                      </a:r>
                    </a:p>
                    <a:p>
                      <a:pPr marL="0" marR="553085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55308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4522" marR="58844" marT="27631" marB="0"/>
                </a:tc>
              </a:tr>
              <a:tr h="967474">
                <a:tc>
                  <a:txBody>
                    <a:bodyPr/>
                    <a:lstStyle/>
                    <a:p>
                      <a:pPr marL="0" marR="13462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13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Employment Status</a:t>
                      </a:r>
                    </a:p>
                    <a:p>
                      <a:pPr marL="0" marR="13462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135"/>
                        </a:spcAft>
                      </a:pP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522" marR="58844" marT="27631" marB="0" anchor="ctr"/>
                </a:tc>
                <a:tc>
                  <a:txBody>
                    <a:bodyPr/>
                    <a:lstStyle/>
                    <a:p>
                      <a:pPr marL="0" marR="55245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Permanent 95 (77%), Contractual 20 (16%)</a:t>
                      </a:r>
                    </a:p>
                    <a:p>
                      <a:pPr marL="0" marR="55245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5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Others – 8 (7%)</a:t>
                      </a:r>
                      <a:endParaRPr lang="en-US" sz="2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4522" marR="58844" marT="27631" marB="0"/>
                </a:tc>
              </a:tr>
              <a:tr h="1050866">
                <a:tc>
                  <a:txBody>
                    <a:bodyPr/>
                    <a:lstStyle/>
                    <a:p>
                      <a:pPr marL="0" marR="55181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 of Experience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522" marR="58844" marT="27631" marB="0"/>
                </a:tc>
                <a:tc>
                  <a:txBody>
                    <a:bodyPr/>
                    <a:lstStyle/>
                    <a:p>
                      <a:pPr marL="0" marR="55118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13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Upto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years - 30 (24%), 3-5 years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37 (30%),</a:t>
                      </a:r>
                    </a:p>
                    <a:p>
                      <a:pPr marL="0" marR="55118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13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Above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 years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57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(46%)</a:t>
                      </a:r>
                    </a:p>
                    <a:p>
                      <a:pPr marL="0" marR="55118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135"/>
                        </a:spcAft>
                      </a:pP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522" marR="58844" marT="27631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93444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299" y="524435"/>
            <a:ext cx="8596668" cy="1320800"/>
          </a:xfrm>
        </p:spPr>
        <p:txBody>
          <a:bodyPr>
            <a:normAutofit/>
          </a:bodyPr>
          <a:lstStyle/>
          <a:p>
            <a:pPr lvl="0" algn="ctr"/>
            <a:r>
              <a:rPr lang="en-US" altLang="en-US" dirty="0" err="1" smtClean="0"/>
              <a:t>Descriptive</a:t>
            </a:r>
            <a:r>
              <a:rPr lang="en-US" dirty="0" err="1" smtClean="0"/>
              <a:t>s</a:t>
            </a:r>
            <a:r>
              <a:rPr lang="en-US" dirty="0" smtClean="0"/>
              <a:t> and Correlations</a:t>
            </a:r>
            <a:r>
              <a:rPr lang="en-US" altLang="en-US" dirty="0" smtClean="0"/>
              <a:t> </a:t>
            </a:r>
            <a:r>
              <a:rPr lang="en-US" altLang="en-US" b="1" dirty="0">
                <a:solidFill>
                  <a:srgbClr val="002060"/>
                </a:solidFill>
              </a:rPr>
              <a:t/>
            </a:r>
            <a:br>
              <a:rPr lang="en-US" altLang="en-US" b="1" dirty="0">
                <a:solidFill>
                  <a:srgbClr val="002060"/>
                </a:solidFill>
              </a:rPr>
            </a:b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839" y="1156128"/>
            <a:ext cx="9594513" cy="6051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0553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117" y="41511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Hypotheses Testing-</a:t>
            </a:r>
            <a:r>
              <a:rPr lang="en-US" dirty="0" smtClean="0"/>
              <a:t>Direct Relationship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5266" y="3951261"/>
            <a:ext cx="4613314" cy="297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Dependent Variable: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Happiness at Work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8409" y="4272285"/>
            <a:ext cx="927895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/>
              <a:t>regression </a:t>
            </a:r>
            <a:r>
              <a:rPr lang="en-US" sz="2400" dirty="0" smtClean="0"/>
              <a:t>analysis show that LMX explains 37% variation in the HAW (Adj. R Square = 37%). Values of F and t are statistically significant at .000, which support our hypothesis H1 and also indicate that our model is a good fit.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The results of above analysis provide substantial ground for accepting </a:t>
            </a:r>
            <a:r>
              <a:rPr lang="en-US" sz="2400" dirty="0"/>
              <a:t>hypothesis </a:t>
            </a:r>
            <a:r>
              <a:rPr lang="en-US" sz="2400" dirty="0" smtClean="0"/>
              <a:t>H1, therefore: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/>
              <a:t>H1: LMX </a:t>
            </a:r>
            <a:r>
              <a:rPr lang="en-US" sz="2400" b="1" dirty="0"/>
              <a:t>positively impacts </a:t>
            </a:r>
            <a:r>
              <a:rPr lang="en-US" sz="2400" b="1" dirty="0" smtClean="0"/>
              <a:t>HAW </a:t>
            </a:r>
            <a:r>
              <a:rPr lang="en-US" sz="2400" b="1" dirty="0"/>
              <a:t>- Accepted </a:t>
            </a:r>
          </a:p>
        </p:txBody>
      </p:sp>
      <p:sp>
        <p:nvSpPr>
          <p:cNvPr id="9" name="Rectangle 8"/>
          <p:cNvSpPr/>
          <p:nvPr/>
        </p:nvSpPr>
        <p:spPr>
          <a:xfrm>
            <a:off x="739103" y="1097105"/>
            <a:ext cx="88083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Linear Regression was run between the predictor variable (LMX) and the criterion variable (HAW) 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222" y="2057400"/>
            <a:ext cx="9238129" cy="233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1002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776" y="19142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Hypotheses </a:t>
            </a:r>
            <a:r>
              <a:rPr lang="en-US" dirty="0" smtClean="0"/>
              <a:t>Testing-                   Mediation Effect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38951" y="4957844"/>
            <a:ext cx="100959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Results of above mediation estimate show that the mediation of SE between LMX and HAW was statistically significant, as the value of p for indirect path = 0.05. The results support our hypotheses H2, therefore: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/>
              <a:t>H2: SE </a:t>
            </a:r>
            <a:r>
              <a:rPr lang="en-US" sz="2400" b="1" dirty="0"/>
              <a:t>mediates the relationship between </a:t>
            </a:r>
            <a:r>
              <a:rPr lang="en-US" sz="2400" b="1" dirty="0" smtClean="0"/>
              <a:t>LMX and HAW- Accepted 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739103" y="1451636"/>
            <a:ext cx="88083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For Mediation effect, </a:t>
            </a:r>
            <a:r>
              <a:rPr lang="en-US" sz="2400" dirty="0" err="1" smtClean="0"/>
              <a:t>Jamovi</a:t>
            </a:r>
            <a:r>
              <a:rPr lang="en-US" sz="2400" dirty="0" smtClean="0"/>
              <a:t> </a:t>
            </a:r>
            <a:r>
              <a:rPr lang="en-US" sz="2400" dirty="0"/>
              <a:t>software </a:t>
            </a:r>
            <a:r>
              <a:rPr lang="en-US" sz="2400" dirty="0" smtClean="0"/>
              <a:t>was used. 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0247" r="20837" b="20175"/>
          <a:stretch/>
        </p:blipFill>
        <p:spPr>
          <a:xfrm>
            <a:off x="1" y="2417622"/>
            <a:ext cx="3939988" cy="182531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b="14068"/>
          <a:stretch/>
        </p:blipFill>
        <p:spPr>
          <a:xfrm>
            <a:off x="3966398" y="2075106"/>
            <a:ext cx="6468519" cy="275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6848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776" y="19142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Hypotheses </a:t>
            </a:r>
            <a:r>
              <a:rPr lang="en-US" dirty="0" smtClean="0"/>
              <a:t>Testing-                   Moderation Effect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36177" y="4896269"/>
            <a:ext cx="974422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Results of moderation estimate and plot show that the moderation of OE between LMX and HAW was statistically significant, as the value of p for interaction of LMX and OE is &lt;0.05. Plot shows the low and high levels of </a:t>
            </a:r>
            <a:r>
              <a:rPr lang="en-US" sz="2000" dirty="0"/>
              <a:t>moderation of OE between LMX and HAW</a:t>
            </a:r>
            <a:r>
              <a:rPr lang="en-US" sz="2000" dirty="0" smtClean="0"/>
              <a:t>. The results support our hypotheses H3, therefore:</a:t>
            </a:r>
          </a:p>
          <a:p>
            <a:pPr algn="just">
              <a:spcBef>
                <a:spcPts val="0"/>
              </a:spcBef>
            </a:pPr>
            <a:r>
              <a:rPr lang="en-US" sz="2400" b="1" dirty="0" smtClean="0"/>
              <a:t>H3: OE moderates </a:t>
            </a:r>
            <a:r>
              <a:rPr lang="en-US" sz="2400" b="1" dirty="0"/>
              <a:t>the relationship between </a:t>
            </a:r>
            <a:r>
              <a:rPr lang="en-US" sz="2400" b="1" dirty="0" smtClean="0"/>
              <a:t>LMX and HAW - Accepted 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739103" y="1451636"/>
            <a:ext cx="88083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For Moderation effect, </a:t>
            </a:r>
            <a:r>
              <a:rPr lang="en-US" sz="2400" dirty="0" err="1" smtClean="0"/>
              <a:t>Jamovi</a:t>
            </a:r>
            <a:r>
              <a:rPr lang="en-US" sz="2400" dirty="0" smtClean="0"/>
              <a:t> </a:t>
            </a:r>
            <a:r>
              <a:rPr lang="en-US" sz="2400" dirty="0"/>
              <a:t>software </a:t>
            </a:r>
            <a:r>
              <a:rPr lang="en-US" sz="2400" dirty="0" smtClean="0"/>
              <a:t>was used. 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51" y="2490049"/>
            <a:ext cx="5455198" cy="2176252"/>
          </a:xfrm>
          <a:prstGeom prst="rect">
            <a:avLst/>
          </a:prstGeom>
        </p:spPr>
      </p:pic>
      <p:pic>
        <p:nvPicPr>
          <p:cNvPr id="11" name="Picture 10" descr="C:\Users\Faisal\Desktop\Untitled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3" r="56625" b="77815"/>
          <a:stretch/>
        </p:blipFill>
        <p:spPr bwMode="auto">
          <a:xfrm>
            <a:off x="5546149" y="1798336"/>
            <a:ext cx="4808086" cy="319336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659515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71" y="853143"/>
            <a:ext cx="9555876" cy="4642868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Drawing on symbolic interaction theory, present </a:t>
            </a:r>
            <a:r>
              <a:rPr lang="en-US" sz="2400" dirty="0" smtClean="0"/>
              <a:t>study proposed that LMX predicts HAW through SE. Further, OE can moderate the direct nexus. All, the study hypotheses were well supported.</a:t>
            </a:r>
          </a:p>
          <a:p>
            <a:pPr algn="just"/>
            <a:r>
              <a:rPr lang="en-US" sz="2400" dirty="0" smtClean="0"/>
              <a:t>For H1, our study results are in line with </a:t>
            </a:r>
            <a:r>
              <a:rPr lang="en-US" sz="2400" dirty="0"/>
              <a:t>scholarly works </a:t>
            </a:r>
            <a:r>
              <a:rPr lang="en-US" sz="2400" dirty="0" smtClean="0"/>
              <a:t>which tested individual dimensions of HAW, like, studies of </a:t>
            </a:r>
            <a:r>
              <a:rPr lang="en-US" sz="2400" dirty="0" err="1"/>
              <a:t>Matta</a:t>
            </a:r>
            <a:r>
              <a:rPr lang="en-US" sz="2400" dirty="0"/>
              <a:t> et al., (2015) for work engagement; Rizvi et al., (2021) for affective commitment and Stewart &amp; Wiener, (2021) for job satisfaction. </a:t>
            </a:r>
            <a:endParaRPr lang="en-US" sz="2400" dirty="0" smtClean="0"/>
          </a:p>
          <a:p>
            <a:pPr algn="just"/>
            <a:r>
              <a:rPr lang="en-US" sz="2400" dirty="0" smtClean="0"/>
              <a:t>For H2, current study findings may </a:t>
            </a:r>
            <a:r>
              <a:rPr lang="en-US" sz="2400" dirty="0"/>
              <a:t>be related with </a:t>
            </a:r>
            <a:r>
              <a:rPr lang="en-US" sz="2400" dirty="0" err="1" smtClean="0"/>
              <a:t>Afshan</a:t>
            </a:r>
            <a:r>
              <a:rPr lang="en-US" sz="2400" dirty="0" smtClean="0"/>
              <a:t> </a:t>
            </a:r>
            <a:r>
              <a:rPr lang="en-US" sz="2400" dirty="0"/>
              <a:t>et al</a:t>
            </a:r>
            <a:r>
              <a:rPr lang="en-US" sz="2400" dirty="0" smtClean="0"/>
              <a:t>. </a:t>
            </a:r>
            <a:r>
              <a:rPr lang="en-US" sz="2400" dirty="0"/>
              <a:t>(2021) and </a:t>
            </a:r>
            <a:r>
              <a:rPr lang="en-US" sz="2400" u="dash" dirty="0"/>
              <a:t>Ashraf et al</a:t>
            </a:r>
            <a:r>
              <a:rPr lang="en-US" sz="2400" u="dash" dirty="0" smtClean="0"/>
              <a:t>. </a:t>
            </a:r>
            <a:r>
              <a:rPr lang="en-US" sz="2400" dirty="0"/>
              <a:t>(2012) where self-esteem mediated LMX and positive employee </a:t>
            </a:r>
            <a:r>
              <a:rPr lang="en-US" sz="2400" dirty="0" smtClean="0"/>
              <a:t>outcomes.</a:t>
            </a:r>
          </a:p>
          <a:p>
            <a:pPr algn="just"/>
            <a:r>
              <a:rPr lang="en-US" sz="2400" dirty="0"/>
              <a:t>For </a:t>
            </a:r>
            <a:r>
              <a:rPr lang="en-US" sz="2400" dirty="0" smtClean="0"/>
              <a:t>H3, we can relate to the work of </a:t>
            </a:r>
            <a:r>
              <a:rPr lang="en-US" sz="2400" u="dash" dirty="0" err="1" smtClean="0"/>
              <a:t>Sekiguchi</a:t>
            </a:r>
            <a:r>
              <a:rPr lang="en-US" sz="2400" u="dash" dirty="0" smtClean="0"/>
              <a:t> </a:t>
            </a:r>
            <a:r>
              <a:rPr lang="en-US" sz="2400" u="dash" dirty="0"/>
              <a:t>et al., </a:t>
            </a:r>
            <a:r>
              <a:rPr lang="en-US" sz="2400" dirty="0"/>
              <a:t>(2008</a:t>
            </a:r>
            <a:r>
              <a:rPr lang="en-US" sz="2400" dirty="0" smtClean="0"/>
              <a:t>) who found </a:t>
            </a:r>
            <a:r>
              <a:rPr lang="en-US" sz="2400" dirty="0"/>
              <a:t>moderation of </a:t>
            </a:r>
            <a:r>
              <a:rPr lang="en-US" sz="2400" dirty="0" err="1"/>
              <a:t>embeddeness</a:t>
            </a:r>
            <a:r>
              <a:rPr lang="en-US" sz="2400" dirty="0"/>
              <a:t> for LMX and positive </a:t>
            </a:r>
            <a:r>
              <a:rPr lang="en-US" sz="2400" dirty="0" smtClean="0"/>
              <a:t>behaviors</a:t>
            </a:r>
          </a:p>
          <a:p>
            <a:pPr algn="just"/>
            <a:r>
              <a:rPr lang="en-US" sz="2400" dirty="0" smtClean="0"/>
              <a:t>Support for all the hypotheses suggests that Symbolic Interaction can work as an overarching research framework for explaining the afore-said process as suggested by </a:t>
            </a:r>
            <a:r>
              <a:rPr lang="en-US" sz="2400" dirty="0"/>
              <a:t>Zhan et al</a:t>
            </a:r>
            <a:r>
              <a:rPr lang="en-US" sz="2400" dirty="0" smtClean="0"/>
              <a:t>. </a:t>
            </a:r>
            <a:r>
              <a:rPr lang="en-US" sz="2400" dirty="0"/>
              <a:t>(2021</a:t>
            </a:r>
            <a:r>
              <a:rPr lang="en-US" sz="2400" dirty="0" smtClean="0"/>
              <a:t>). </a:t>
            </a:r>
            <a:endParaRPr lang="en-US" sz="2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67296" y="259976"/>
            <a:ext cx="8596668" cy="62006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1061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60" y="933019"/>
            <a:ext cx="9628104" cy="6005661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HAW </a:t>
            </a:r>
            <a:r>
              <a:rPr lang="en-US" sz="2400" dirty="0"/>
              <a:t>is an area of growing interest (</a:t>
            </a:r>
            <a:r>
              <a:rPr lang="en-US" sz="2400" dirty="0" err="1"/>
              <a:t>Alserhan</a:t>
            </a:r>
            <a:r>
              <a:rPr lang="en-US" sz="2400" dirty="0"/>
              <a:t> et al., 2021) and leader behavior is one of </a:t>
            </a:r>
            <a:r>
              <a:rPr lang="en-US" sz="2400" dirty="0" smtClean="0"/>
              <a:t>its key </a:t>
            </a:r>
            <a:r>
              <a:rPr lang="en-US" sz="2400" dirty="0"/>
              <a:t>antecedents (</a:t>
            </a:r>
            <a:r>
              <a:rPr lang="en-US" sz="2400" dirty="0" err="1"/>
              <a:t>Bani-Melhem</a:t>
            </a:r>
            <a:r>
              <a:rPr lang="en-US" sz="2400" dirty="0"/>
              <a:t> et al., 2020</a:t>
            </a:r>
            <a:r>
              <a:rPr lang="en-US" sz="2400" dirty="0" smtClean="0"/>
              <a:t>). Present study establishes that LMX can predict HAW through SE. </a:t>
            </a:r>
            <a:r>
              <a:rPr lang="en-US" sz="2400" dirty="0"/>
              <a:t>I</a:t>
            </a:r>
            <a:r>
              <a:rPr lang="en-US" sz="2400" dirty="0" smtClean="0"/>
              <a:t>t offers theoretical and practical implications:</a:t>
            </a:r>
          </a:p>
          <a:p>
            <a:pPr algn="just"/>
            <a:endParaRPr lang="en-US" sz="2400" b="1" u="sng" dirty="0" smtClean="0"/>
          </a:p>
          <a:p>
            <a:pPr algn="just"/>
            <a:r>
              <a:rPr lang="en-US" sz="2400" b="1" i="1" dirty="0" smtClean="0"/>
              <a:t>Theoretical Contribution</a:t>
            </a:r>
            <a:endParaRPr lang="en-US" sz="2400" i="1" dirty="0" smtClean="0"/>
          </a:p>
          <a:p>
            <a:pPr marL="349250" indent="-349250" algn="just">
              <a:spcBef>
                <a:spcPts val="200"/>
              </a:spcBef>
              <a:buNone/>
            </a:pPr>
            <a:r>
              <a:rPr lang="en-US" sz="2400" dirty="0" smtClean="0"/>
              <a:t>	</a:t>
            </a:r>
            <a:r>
              <a:rPr lang="en-US" sz="2400" b="1" dirty="0" smtClean="0"/>
              <a:t>1)</a:t>
            </a:r>
            <a:r>
              <a:rPr lang="en-US" sz="2400" dirty="0" smtClean="0"/>
              <a:t> It contributes to limited available literature investigating direct relationship between LMX and HAW. </a:t>
            </a:r>
          </a:p>
          <a:p>
            <a:pPr marL="349250" indent="-349250" algn="just">
              <a:spcBef>
                <a:spcPts val="200"/>
              </a:spcBef>
              <a:buNone/>
            </a:pPr>
            <a:r>
              <a:rPr lang="en-US" sz="2400" b="1" dirty="0" smtClean="0"/>
              <a:t>	2)</a:t>
            </a:r>
            <a:r>
              <a:rPr lang="en-US" sz="2400" dirty="0" smtClean="0"/>
              <a:t> It views LMX and HAW from the lens of symbolic interaction theory which is a unique proposition, and extends the application of existing theory. </a:t>
            </a:r>
          </a:p>
          <a:p>
            <a:pPr marL="349250" indent="-349250" algn="just">
              <a:spcBef>
                <a:spcPts val="200"/>
              </a:spcBef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3)</a:t>
            </a:r>
            <a:r>
              <a:rPr lang="en-US" sz="2400" dirty="0" smtClean="0"/>
              <a:t> It considers a rarely focused context or population, i.e., B2B field sales professionals.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67296" y="272619"/>
            <a:ext cx="8596668" cy="620061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Conclusion and 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7003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60" y="1004735"/>
            <a:ext cx="9628104" cy="6005661"/>
          </a:xfrm>
        </p:spPr>
        <p:txBody>
          <a:bodyPr>
            <a:noAutofit/>
          </a:bodyPr>
          <a:lstStyle/>
          <a:p>
            <a:pPr algn="just">
              <a:spcBef>
                <a:spcPts val="200"/>
              </a:spcBef>
            </a:pPr>
            <a:r>
              <a:rPr lang="en-US" sz="2400" b="1" i="1" dirty="0" smtClean="0"/>
              <a:t>Practical Implications</a:t>
            </a:r>
            <a:endParaRPr lang="en-US" sz="2400" i="1" dirty="0" smtClean="0"/>
          </a:p>
          <a:p>
            <a:pPr marL="349250" indent="-349250" algn="just">
              <a:spcBef>
                <a:spcPts val="200"/>
              </a:spcBef>
              <a:buNone/>
            </a:pPr>
            <a:r>
              <a:rPr lang="en-US" sz="2400" dirty="0" smtClean="0"/>
              <a:t>	</a:t>
            </a:r>
            <a:r>
              <a:rPr lang="en-US" sz="2400" b="1" dirty="0" smtClean="0"/>
              <a:t>1)</a:t>
            </a:r>
            <a:r>
              <a:rPr lang="en-US" sz="2400" dirty="0" smtClean="0"/>
              <a:t> Organizational heads should develop a culture for fostering high-quality leader-follower relations, especially for B2B sales teams,</a:t>
            </a:r>
          </a:p>
          <a:p>
            <a:pPr marL="349250" indent="-349250" algn="just">
              <a:spcBef>
                <a:spcPts val="200"/>
              </a:spcBef>
              <a:buNone/>
            </a:pPr>
            <a:r>
              <a:rPr lang="en-US" sz="2400" b="1" dirty="0" smtClean="0"/>
              <a:t>	2)</a:t>
            </a:r>
            <a:r>
              <a:rPr lang="en-US" sz="2400" dirty="0" smtClean="0"/>
              <a:t> Recruiters should hire and develop leaders having desire and tendency to improve individualized follower relations, i.e., sales head and teams, </a:t>
            </a:r>
          </a:p>
          <a:p>
            <a:pPr marL="349250" indent="-349250" algn="just">
              <a:spcBef>
                <a:spcPts val="200"/>
              </a:spcBef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3)</a:t>
            </a:r>
            <a:r>
              <a:rPr lang="en-US" sz="2400" dirty="0" smtClean="0"/>
              <a:t> HR strategists should formulate such policies and encourage healthy practices for fostering organizational </a:t>
            </a:r>
            <a:r>
              <a:rPr lang="en-US" sz="2400" dirty="0" err="1" smtClean="0"/>
              <a:t>embeddedness</a:t>
            </a:r>
            <a:r>
              <a:rPr lang="en-US" sz="2400" dirty="0" smtClean="0"/>
              <a:t>, esp. for B2B field sales staff, it can result in reducing turnovers.</a:t>
            </a:r>
          </a:p>
          <a:p>
            <a:pPr marL="349250" indent="-349250" algn="just">
              <a:spcBef>
                <a:spcPts val="200"/>
              </a:spcBef>
              <a:buNone/>
            </a:pPr>
            <a:r>
              <a:rPr lang="en-US" sz="2400" b="1" dirty="0" smtClean="0"/>
              <a:t>	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67296" y="272619"/>
            <a:ext cx="8596668" cy="620061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Conclusion and 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5238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885" y="1131050"/>
            <a:ext cx="10039974" cy="5466975"/>
          </a:xfrm>
        </p:spPr>
        <p:txBody>
          <a:bodyPr>
            <a:noAutofit/>
          </a:bodyPr>
          <a:lstStyle/>
          <a:p>
            <a:pPr algn="just"/>
            <a:r>
              <a:rPr lang="en-US" sz="2400" b="1" i="1" dirty="0" smtClean="0"/>
              <a:t>Limitations</a:t>
            </a:r>
          </a:p>
          <a:p>
            <a:pPr lvl="1" algn="just"/>
            <a:r>
              <a:rPr lang="en-US" sz="2200" dirty="0" smtClean="0"/>
              <a:t>Generalizability is challenging due to </a:t>
            </a:r>
            <a:r>
              <a:rPr lang="en-US" sz="2200" dirty="0"/>
              <a:t>typical culture of </a:t>
            </a:r>
            <a:r>
              <a:rPr lang="en-US" sz="2200" dirty="0" smtClean="0"/>
              <a:t>sales jobs</a:t>
            </a:r>
          </a:p>
          <a:p>
            <a:pPr lvl="1" algn="just"/>
            <a:r>
              <a:rPr lang="en-US" sz="2200" dirty="0" smtClean="0"/>
              <a:t>Dark </a:t>
            </a:r>
            <a:r>
              <a:rPr lang="en-US" sz="2200" dirty="0"/>
              <a:t>side of </a:t>
            </a:r>
            <a:r>
              <a:rPr lang="en-US" sz="2200" dirty="0" smtClean="0"/>
              <a:t>LMX, i.e., out-groups’ feelings</a:t>
            </a:r>
          </a:p>
          <a:p>
            <a:pPr lvl="1" algn="just"/>
            <a:r>
              <a:rPr lang="en-US" sz="2200" dirty="0" smtClean="0"/>
              <a:t>Geographical limitation due to typical culture of interior Sindh</a:t>
            </a:r>
          </a:p>
          <a:p>
            <a:pPr algn="just"/>
            <a:r>
              <a:rPr lang="en-US" sz="2400" b="1" i="1" dirty="0" smtClean="0"/>
              <a:t>Future Research</a:t>
            </a:r>
            <a:endParaRPr lang="en-US" sz="2400" i="1" dirty="0" smtClean="0"/>
          </a:p>
          <a:p>
            <a:pPr lvl="1" algn="just"/>
            <a:r>
              <a:rPr lang="en-US" sz="2200" dirty="0" smtClean="0"/>
              <a:t>Application of </a:t>
            </a:r>
            <a:r>
              <a:rPr lang="en-US" sz="2200" dirty="0"/>
              <a:t>other </a:t>
            </a:r>
            <a:r>
              <a:rPr lang="en-US" sz="2200" dirty="0" smtClean="0"/>
              <a:t>theories </a:t>
            </a:r>
            <a:r>
              <a:rPr lang="en-US" sz="2200" dirty="0"/>
              <a:t>like, role congruity theory, career theory and tournament theory in the context of </a:t>
            </a:r>
            <a:r>
              <a:rPr lang="en-US" sz="2200" dirty="0" smtClean="0"/>
              <a:t>happiness</a:t>
            </a:r>
          </a:p>
          <a:p>
            <a:pPr lvl="1" algn="just"/>
            <a:r>
              <a:rPr lang="en-US" sz="2200" dirty="0" smtClean="0"/>
              <a:t>Applications </a:t>
            </a:r>
            <a:r>
              <a:rPr lang="en-US" sz="2200" dirty="0"/>
              <a:t>of symbolic interaction </a:t>
            </a:r>
            <a:r>
              <a:rPr lang="en-US" sz="2200" dirty="0" smtClean="0"/>
              <a:t>theory for other leadership styles</a:t>
            </a:r>
          </a:p>
          <a:p>
            <a:pPr lvl="1" algn="just"/>
            <a:r>
              <a:rPr lang="en-US" sz="2200" dirty="0" smtClean="0"/>
              <a:t>Investigating emerging </a:t>
            </a:r>
            <a:r>
              <a:rPr lang="en-US" sz="2200" dirty="0"/>
              <a:t>fields like, sustainable HRM </a:t>
            </a:r>
            <a:r>
              <a:rPr lang="en-US" sz="2200" dirty="0" smtClean="0"/>
              <a:t>for </a:t>
            </a:r>
            <a:r>
              <a:rPr lang="en-US" sz="2200" dirty="0"/>
              <a:t>creating </a:t>
            </a:r>
            <a:r>
              <a:rPr lang="en-US" sz="2200" dirty="0" smtClean="0"/>
              <a:t>HAW</a:t>
            </a:r>
          </a:p>
          <a:p>
            <a:pPr lvl="1" algn="just"/>
            <a:r>
              <a:rPr lang="en-US" sz="2200" dirty="0" smtClean="0"/>
              <a:t>Present model’s application </a:t>
            </a:r>
            <a:r>
              <a:rPr lang="en-US" sz="2200" dirty="0"/>
              <a:t>in other contexts, industries and </a:t>
            </a:r>
            <a:r>
              <a:rPr lang="en-US" sz="2200" dirty="0" smtClean="0"/>
              <a:t>countries.</a:t>
            </a:r>
          </a:p>
          <a:p>
            <a:pPr lvl="1" algn="just"/>
            <a:r>
              <a:rPr lang="en-US" sz="2200" dirty="0"/>
              <a:t>Addition of mediators and moderators like various personalities (i.e., conscientiousness, narcissism) and other psychological variables like, ostracism and thriving </a:t>
            </a:r>
            <a:r>
              <a:rPr lang="en-US" sz="2200" dirty="0" smtClean="0"/>
              <a:t>for HAW. Digital </a:t>
            </a:r>
            <a:r>
              <a:rPr lang="en-US" sz="2200" dirty="0"/>
              <a:t>aspect of </a:t>
            </a:r>
            <a:r>
              <a:rPr lang="en-US" sz="2200" dirty="0" smtClean="0"/>
              <a:t>HAW.</a:t>
            </a:r>
            <a:endParaRPr lang="en-US" sz="2200" dirty="0"/>
          </a:p>
          <a:p>
            <a:pPr lvl="1" algn="just"/>
            <a:endParaRPr lang="en-US" sz="2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65591" y="327211"/>
            <a:ext cx="8910422" cy="620061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Limitations and Areas for Future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7557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9416"/>
            <a:ext cx="8596668" cy="3880773"/>
          </a:xfrm>
        </p:spPr>
        <p:txBody>
          <a:bodyPr>
            <a:noAutofit/>
          </a:bodyPr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Problem Statement</a:t>
            </a:r>
          </a:p>
          <a:p>
            <a:r>
              <a:rPr lang="en-US" sz="2800" dirty="0"/>
              <a:t>Objectives and Hypotheses</a:t>
            </a:r>
          </a:p>
          <a:p>
            <a:r>
              <a:rPr lang="en-US" sz="2800" dirty="0"/>
              <a:t>Literature Review Summary</a:t>
            </a:r>
          </a:p>
          <a:p>
            <a:r>
              <a:rPr lang="en-US" sz="2800" dirty="0" smtClean="0"/>
              <a:t>Research Framework</a:t>
            </a:r>
          </a:p>
          <a:p>
            <a:r>
              <a:rPr lang="en-US" sz="2800" dirty="0" smtClean="0"/>
              <a:t>Methodology</a:t>
            </a:r>
          </a:p>
          <a:p>
            <a:r>
              <a:rPr lang="en-US" sz="2800" dirty="0" smtClean="0"/>
              <a:t>Data Analysis</a:t>
            </a:r>
          </a:p>
          <a:p>
            <a:r>
              <a:rPr lang="en-US" sz="2800" dirty="0" smtClean="0"/>
              <a:t>Discussion</a:t>
            </a:r>
          </a:p>
          <a:p>
            <a:r>
              <a:rPr lang="en-US" sz="2800" dirty="0" smtClean="0"/>
              <a:t>Conclusion and Recommendations</a:t>
            </a:r>
          </a:p>
          <a:p>
            <a:r>
              <a:rPr lang="en-US" sz="2800" dirty="0" smtClean="0"/>
              <a:t>Limitations and Areas for Further Research</a:t>
            </a:r>
          </a:p>
        </p:txBody>
      </p:sp>
    </p:spTree>
    <p:extLst>
      <p:ext uri="{BB962C8B-B14F-4D97-AF65-F5344CB8AC3E}">
        <p14:creationId xmlns:p14="http://schemas.microsoft.com/office/powerpoint/2010/main" val="5320707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usiness Thank-You Letter Exampl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23" r="42102" b="9976"/>
          <a:stretch/>
        </p:blipFill>
        <p:spPr bwMode="auto">
          <a:xfrm>
            <a:off x="1241945" y="40947"/>
            <a:ext cx="6974010" cy="6728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9712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296" y="273423"/>
            <a:ext cx="8596668" cy="1320800"/>
          </a:xfrm>
        </p:spPr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347" y="965197"/>
            <a:ext cx="9856194" cy="588383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</a:pPr>
            <a:r>
              <a:rPr lang="en-US" sz="2800" dirty="0"/>
              <a:t>Happiness has been the center of attention over the </a:t>
            </a:r>
            <a:r>
              <a:rPr lang="en-US" sz="2800" dirty="0" smtClean="0"/>
              <a:t>years (</a:t>
            </a:r>
            <a:r>
              <a:rPr lang="en-US" sz="2800" dirty="0"/>
              <a:t>Peng et al., 2020</a:t>
            </a:r>
            <a:r>
              <a:rPr lang="en-US" sz="2800" dirty="0" smtClean="0"/>
              <a:t>).</a:t>
            </a:r>
          </a:p>
          <a:p>
            <a:pPr algn="just">
              <a:spcBef>
                <a:spcPts val="600"/>
              </a:spcBef>
            </a:pPr>
            <a:r>
              <a:rPr lang="en-US" sz="2800" dirty="0" smtClean="0"/>
              <a:t>Similarly, given </a:t>
            </a:r>
            <a:r>
              <a:rPr lang="en-US" sz="2800" dirty="0"/>
              <a:t>the growing concerns related to the deteriorating quality of employees’ work-life, employee happiness has merited significant attention from various </a:t>
            </a:r>
            <a:r>
              <a:rPr lang="en-US" sz="2800" dirty="0" smtClean="0"/>
              <a:t>circles today </a:t>
            </a:r>
            <a:r>
              <a:rPr lang="en-US" sz="2800" dirty="0"/>
              <a:t>(</a:t>
            </a:r>
            <a:r>
              <a:rPr lang="en-US" sz="2800" dirty="0" err="1"/>
              <a:t>Alserhan</a:t>
            </a:r>
            <a:r>
              <a:rPr lang="en-US" sz="2800" dirty="0"/>
              <a:t> et al., 2021</a:t>
            </a:r>
            <a:r>
              <a:rPr lang="en-US" sz="2800" dirty="0" smtClean="0"/>
              <a:t>). </a:t>
            </a:r>
          </a:p>
          <a:p>
            <a:pPr algn="just">
              <a:spcBef>
                <a:spcPts val="600"/>
              </a:spcBef>
            </a:pPr>
            <a:r>
              <a:rPr lang="en-US" sz="2800" dirty="0" smtClean="0"/>
              <a:t>Employee </a:t>
            </a:r>
            <a:r>
              <a:rPr lang="en-US" sz="2800" dirty="0"/>
              <a:t>happiness at </a:t>
            </a:r>
            <a:r>
              <a:rPr lang="en-US" sz="2800" dirty="0" smtClean="0"/>
              <a:t>work (HAW) </a:t>
            </a:r>
            <a:r>
              <a:rPr lang="en-US" sz="2800" dirty="0"/>
              <a:t>consists of three dimensions, i.e., job satisfaction, employee engagement and affective commitment (Fisher, 2010; Salas-</a:t>
            </a:r>
            <a:r>
              <a:rPr lang="en-US" sz="2800" dirty="0" err="1"/>
              <a:t>Vallina</a:t>
            </a:r>
            <a:r>
              <a:rPr lang="en-US" sz="2800" dirty="0"/>
              <a:t> &amp; </a:t>
            </a:r>
            <a:r>
              <a:rPr lang="en-US" sz="2800" dirty="0" err="1"/>
              <a:t>Alegre</a:t>
            </a:r>
            <a:r>
              <a:rPr lang="en-US" sz="2800" dirty="0"/>
              <a:t>, </a:t>
            </a:r>
            <a:r>
              <a:rPr lang="en-US" sz="2800" dirty="0" smtClean="0"/>
              <a:t>2021).</a:t>
            </a:r>
          </a:p>
          <a:p>
            <a:pPr algn="just">
              <a:spcBef>
                <a:spcPts val="600"/>
              </a:spcBef>
            </a:pPr>
            <a:r>
              <a:rPr lang="en-US" sz="2800" dirty="0" smtClean="0"/>
              <a:t>Organizational </a:t>
            </a:r>
            <a:r>
              <a:rPr lang="en-US" sz="2800" dirty="0"/>
              <a:t>leaders can drive happiness in employees and </a:t>
            </a:r>
            <a:r>
              <a:rPr lang="en-US" sz="2800" dirty="0" smtClean="0"/>
              <a:t>as per </a:t>
            </a:r>
            <a:r>
              <a:rPr lang="en-US" sz="2800" dirty="0" err="1"/>
              <a:t>Bani-Melhem</a:t>
            </a:r>
            <a:r>
              <a:rPr lang="en-US" sz="2800" dirty="0"/>
              <a:t> et al</a:t>
            </a:r>
            <a:r>
              <a:rPr lang="en-US" sz="2800" dirty="0" smtClean="0"/>
              <a:t>. (2020) leader-member </a:t>
            </a:r>
            <a:r>
              <a:rPr lang="en-US" sz="2800" dirty="0"/>
              <a:t>exchange (LMX) is positively associated with </a:t>
            </a:r>
            <a:r>
              <a:rPr lang="en-US" sz="2800" dirty="0" smtClean="0"/>
              <a:t>HAW. </a:t>
            </a:r>
            <a:endParaRPr lang="en-US" sz="2800" dirty="0"/>
          </a:p>
          <a:p>
            <a:pPr algn="just">
              <a:spcBef>
                <a:spcPts val="600"/>
              </a:spcBef>
            </a:pPr>
            <a:endParaRPr lang="en-US" sz="2800" dirty="0" smtClean="0"/>
          </a:p>
          <a:p>
            <a:pPr algn="just">
              <a:spcBef>
                <a:spcPts val="600"/>
              </a:spcBef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6218743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902" y="969680"/>
            <a:ext cx="9833780" cy="58166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</a:pPr>
            <a:r>
              <a:rPr lang="en-US" sz="2800" dirty="0" smtClean="0"/>
              <a:t>LMX views leader-member relationship a dyadic one. </a:t>
            </a:r>
          </a:p>
          <a:p>
            <a:pPr algn="just">
              <a:spcBef>
                <a:spcPts val="600"/>
              </a:spcBef>
            </a:pPr>
            <a:r>
              <a:rPr lang="en-US" sz="2800" dirty="0" smtClean="0"/>
              <a:t>Good quality LMX can lead towards positive workplace emotions, and outcomes, including </a:t>
            </a:r>
            <a:r>
              <a:rPr lang="en-US" sz="2800" dirty="0"/>
              <a:t>individual </a:t>
            </a:r>
            <a:r>
              <a:rPr lang="en-US" sz="2800" dirty="0" smtClean="0"/>
              <a:t>dimensions of HAW </a:t>
            </a:r>
            <a:r>
              <a:rPr lang="en-US" sz="2800" dirty="0"/>
              <a:t> (</a:t>
            </a:r>
            <a:r>
              <a:rPr lang="en-US" sz="2800" dirty="0" err="1"/>
              <a:t>Matta</a:t>
            </a:r>
            <a:r>
              <a:rPr lang="en-US" sz="2800" dirty="0"/>
              <a:t> et al., 2015; Rizvi et al., 2021)</a:t>
            </a:r>
            <a:r>
              <a:rPr lang="en-US" sz="2800" dirty="0" smtClean="0"/>
              <a:t>, but no earlier investigates the direct links between LMX and HAW </a:t>
            </a:r>
            <a:r>
              <a:rPr lang="en-US" sz="2800" dirty="0"/>
              <a:t>(APRK</a:t>
            </a:r>
            <a:r>
              <a:rPr lang="en-US" sz="2800" dirty="0" smtClean="0"/>
              <a:t>). So, this study proposes that LMX can directly predict HAW.</a:t>
            </a:r>
          </a:p>
          <a:p>
            <a:pPr algn="just">
              <a:spcBef>
                <a:spcPts val="600"/>
              </a:spcBef>
            </a:pPr>
            <a:r>
              <a:rPr lang="en-US" sz="2800" dirty="0" smtClean="0"/>
              <a:t>Present study </a:t>
            </a:r>
            <a:r>
              <a:rPr lang="en-US" sz="2800" dirty="0"/>
              <a:t>also proposes mediation of follower’s self-esteem (SE</a:t>
            </a:r>
            <a:r>
              <a:rPr lang="en-US" sz="2800" dirty="0" smtClean="0"/>
              <a:t>)- an individuals’ feelings about one’s own self.</a:t>
            </a:r>
          </a:p>
          <a:p>
            <a:pPr algn="just">
              <a:spcBef>
                <a:spcPts val="600"/>
              </a:spcBef>
            </a:pPr>
            <a:r>
              <a:rPr lang="en-US" sz="2800" dirty="0" smtClean="0"/>
              <a:t>Literature </a:t>
            </a:r>
            <a:r>
              <a:rPr lang="en-US" sz="2800" dirty="0"/>
              <a:t>supports individual SE </a:t>
            </a:r>
            <a:r>
              <a:rPr lang="en-US" sz="2800" dirty="0" smtClean="0"/>
              <a:t>as </a:t>
            </a:r>
            <a:r>
              <a:rPr lang="en-US" sz="2800" dirty="0"/>
              <a:t>a </a:t>
            </a:r>
            <a:r>
              <a:rPr lang="en-US" sz="2800" dirty="0" smtClean="0"/>
              <a:t>mediator </a:t>
            </a:r>
            <a:r>
              <a:rPr lang="en-US" sz="2800" dirty="0"/>
              <a:t>between LMX and positive outcomes, for example, </a:t>
            </a:r>
            <a:r>
              <a:rPr lang="en-US" sz="2800" u="dash" dirty="0"/>
              <a:t>Ashraf et al., </a:t>
            </a:r>
            <a:r>
              <a:rPr lang="en-US" sz="2800" dirty="0"/>
              <a:t>(2012) and </a:t>
            </a:r>
            <a:r>
              <a:rPr lang="en-US" sz="2800" dirty="0" err="1"/>
              <a:t>Afshan</a:t>
            </a:r>
            <a:r>
              <a:rPr lang="en-US" sz="2800" dirty="0"/>
              <a:t> et al., (2021), but its mediation </a:t>
            </a:r>
            <a:r>
              <a:rPr lang="en-US" sz="2800" dirty="0" smtClean="0"/>
              <a:t>b/w </a:t>
            </a:r>
            <a:r>
              <a:rPr lang="en-US" sz="2800" dirty="0"/>
              <a:t>LMX and HAW seems an unexplored area (APRK).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67296" y="273423"/>
            <a:ext cx="8596668" cy="1320800"/>
          </a:xfrm>
        </p:spPr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770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193" y="1216209"/>
            <a:ext cx="9623113" cy="4642868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</a:pPr>
            <a:r>
              <a:rPr lang="en-US" sz="2800" dirty="0" smtClean="0"/>
              <a:t>Further, this study argues that organizational </a:t>
            </a:r>
            <a:r>
              <a:rPr lang="en-US" sz="2800" dirty="0" err="1"/>
              <a:t>embeddedness</a:t>
            </a:r>
            <a:r>
              <a:rPr lang="en-US" sz="2800" dirty="0"/>
              <a:t> </a:t>
            </a:r>
            <a:r>
              <a:rPr lang="en-US" sz="2800" dirty="0" smtClean="0"/>
              <a:t>(OE) can </a:t>
            </a:r>
            <a:r>
              <a:rPr lang="en-US" sz="2800" dirty="0"/>
              <a:t>moderate </a:t>
            </a:r>
            <a:r>
              <a:rPr lang="en-US" sz="2800" dirty="0" smtClean="0"/>
              <a:t>LMX and HAW nexus.</a:t>
            </a:r>
          </a:p>
          <a:p>
            <a:pPr algn="just">
              <a:spcBef>
                <a:spcPts val="600"/>
              </a:spcBef>
            </a:pPr>
            <a:r>
              <a:rPr lang="en-US" sz="2800" dirty="0" smtClean="0"/>
              <a:t> OE </a:t>
            </a:r>
            <a:r>
              <a:rPr lang="en-US" sz="2800" dirty="0"/>
              <a:t>defines </a:t>
            </a:r>
            <a:r>
              <a:rPr lang="en-US" sz="2800" dirty="0" smtClean="0"/>
              <a:t>an employee’s </a:t>
            </a:r>
            <a:r>
              <a:rPr lang="en-US" sz="2800" dirty="0"/>
              <a:t>fit, sacrifices and links in </a:t>
            </a:r>
            <a:r>
              <a:rPr lang="en-US" sz="2800" dirty="0" smtClean="0"/>
              <a:t>his/her </a:t>
            </a:r>
            <a:r>
              <a:rPr lang="en-US" sz="2800" dirty="0"/>
              <a:t>employer’s context (</a:t>
            </a:r>
            <a:r>
              <a:rPr lang="en-US" sz="2800" dirty="0" err="1"/>
              <a:t>Mehmood</a:t>
            </a:r>
            <a:r>
              <a:rPr lang="en-US" sz="2800" dirty="0"/>
              <a:t> et al., 2021</a:t>
            </a:r>
            <a:r>
              <a:rPr lang="en-US" sz="2800" dirty="0" smtClean="0"/>
              <a:t>). </a:t>
            </a:r>
          </a:p>
          <a:p>
            <a:pPr algn="just">
              <a:spcBef>
                <a:spcPts val="600"/>
              </a:spcBef>
            </a:pPr>
            <a:r>
              <a:rPr lang="en-US" sz="2800" dirty="0" smtClean="0"/>
              <a:t>Literature suggests moderation </a:t>
            </a:r>
            <a:r>
              <a:rPr lang="en-US" sz="2800" dirty="0"/>
              <a:t>of </a:t>
            </a:r>
            <a:r>
              <a:rPr lang="en-US" sz="2800" dirty="0" smtClean="0"/>
              <a:t>OE </a:t>
            </a:r>
            <a:r>
              <a:rPr lang="en-US" sz="2800" dirty="0"/>
              <a:t>between </a:t>
            </a:r>
            <a:r>
              <a:rPr lang="en-US" sz="2800" dirty="0" smtClean="0"/>
              <a:t>LMX </a:t>
            </a:r>
            <a:r>
              <a:rPr lang="en-US" sz="2800" dirty="0"/>
              <a:t>and positive </a:t>
            </a:r>
            <a:r>
              <a:rPr lang="en-US" sz="2800" dirty="0" smtClean="0"/>
              <a:t>outcomes</a:t>
            </a:r>
            <a:r>
              <a:rPr lang="en-US" sz="2800" dirty="0"/>
              <a:t>; </a:t>
            </a:r>
            <a:r>
              <a:rPr lang="en-US" sz="2800" dirty="0" err="1" smtClean="0"/>
              <a:t>e.g</a:t>
            </a:r>
            <a:r>
              <a:rPr lang="en-US" sz="2800" dirty="0" smtClean="0"/>
              <a:t>, </a:t>
            </a:r>
            <a:r>
              <a:rPr lang="en-US" sz="2800" dirty="0" err="1"/>
              <a:t>Sekiguchi</a:t>
            </a:r>
            <a:r>
              <a:rPr lang="en-US" sz="2800" dirty="0"/>
              <a:t>, et </a:t>
            </a:r>
            <a:r>
              <a:rPr lang="en-US" sz="2800" dirty="0" smtClean="0"/>
              <a:t>al, </a:t>
            </a:r>
            <a:r>
              <a:rPr lang="en-US" sz="2800" dirty="0"/>
              <a:t>(2008</a:t>
            </a:r>
            <a:r>
              <a:rPr lang="en-US" sz="2800" dirty="0" smtClean="0"/>
              <a:t>).</a:t>
            </a:r>
          </a:p>
          <a:p>
            <a:pPr algn="just">
              <a:spcBef>
                <a:spcPts val="600"/>
              </a:spcBef>
            </a:pPr>
            <a:r>
              <a:rPr lang="en-US" sz="2800" dirty="0" smtClean="0"/>
              <a:t>Present study considers Symbolic Interaction Theory as research framework, </a:t>
            </a:r>
            <a:r>
              <a:rPr lang="en-US" sz="2800" dirty="0"/>
              <a:t>which proposes symbols as means to understand environment, human actions and interactions</a:t>
            </a:r>
            <a:r>
              <a:rPr lang="en-US" sz="2800" dirty="0" smtClean="0"/>
              <a:t>. </a:t>
            </a:r>
            <a:endParaRPr lang="en-US" sz="28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67296" y="327211"/>
            <a:ext cx="8596668" cy="640977"/>
          </a:xfrm>
        </p:spPr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054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193" y="929341"/>
            <a:ext cx="9623113" cy="4642868"/>
          </a:xfrm>
        </p:spPr>
        <p:txBody>
          <a:bodyPr>
            <a:noAutofit/>
          </a:bodyPr>
          <a:lstStyle/>
          <a:p>
            <a:pPr algn="just"/>
            <a:r>
              <a:rPr lang="en-US" sz="2800" dirty="0"/>
              <a:t>Sales jobs involve high-level of </a:t>
            </a:r>
            <a:r>
              <a:rPr lang="en-US" sz="2800" dirty="0" smtClean="0"/>
              <a:t>stress </a:t>
            </a:r>
            <a:r>
              <a:rPr lang="en-US" sz="2800" dirty="0"/>
              <a:t>(Chawla &amp; </a:t>
            </a:r>
            <a:r>
              <a:rPr lang="en-US" sz="2800" dirty="0" err="1"/>
              <a:t>Guda</a:t>
            </a:r>
            <a:r>
              <a:rPr lang="en-US" sz="2800" dirty="0"/>
              <a:t>, 2010) and effective leadership is necessary for managing such challenging sales roles (Sylvester, 2009). </a:t>
            </a:r>
            <a:endParaRPr lang="en-US" sz="2800" dirty="0" smtClean="0"/>
          </a:p>
          <a:p>
            <a:pPr algn="just"/>
            <a:r>
              <a:rPr lang="en-US" sz="2800" dirty="0" smtClean="0"/>
              <a:t>Matthews </a:t>
            </a:r>
            <a:r>
              <a:rPr lang="en-US" sz="2800" dirty="0"/>
              <a:t>et al. (2021) reported that turnover rates for sales jobs are twice the </a:t>
            </a:r>
            <a:r>
              <a:rPr lang="en-US" sz="2800" dirty="0" smtClean="0"/>
              <a:t>other </a:t>
            </a:r>
            <a:r>
              <a:rPr lang="en-US" sz="2800" dirty="0"/>
              <a:t>professions due to low emotional engagement. </a:t>
            </a:r>
            <a:r>
              <a:rPr lang="en-US" sz="2800" dirty="0" smtClean="0"/>
              <a:t>Moreover, in </a:t>
            </a:r>
            <a:r>
              <a:rPr lang="en-US" sz="2800" dirty="0"/>
              <a:t>the context of B2B sales people, supervisory support can </a:t>
            </a:r>
            <a:r>
              <a:rPr lang="en-US" sz="2800" dirty="0" smtClean="0"/>
              <a:t>reduce turnovers. </a:t>
            </a:r>
          </a:p>
          <a:p>
            <a:pPr algn="just"/>
            <a:r>
              <a:rPr lang="en-US" sz="2800" dirty="0" smtClean="0"/>
              <a:t>In </a:t>
            </a:r>
            <a:r>
              <a:rPr lang="en-US" sz="2800" dirty="0"/>
              <a:t>line with this, </a:t>
            </a:r>
            <a:r>
              <a:rPr lang="en-US" sz="2800" dirty="0" err="1"/>
              <a:t>Bani-Melhem</a:t>
            </a:r>
            <a:r>
              <a:rPr lang="en-US" sz="2800" dirty="0"/>
              <a:t> et al. (2020) suggest that leader-member exchange (LMX) can contribute to enhance positive emotions at work.</a:t>
            </a:r>
          </a:p>
          <a:p>
            <a:pPr algn="just"/>
            <a:r>
              <a:rPr lang="en-US" sz="2800" dirty="0" smtClean="0"/>
              <a:t>Based </a:t>
            </a:r>
            <a:r>
              <a:rPr lang="en-US" sz="2800" dirty="0"/>
              <a:t>on these arguments, </a:t>
            </a:r>
            <a:r>
              <a:rPr lang="en-US" sz="2800" dirty="0" smtClean="0"/>
              <a:t>present study proposes that by applying symbolic interaction, LMX can enhance happiness of </a:t>
            </a:r>
            <a:r>
              <a:rPr lang="en-US" sz="2800" dirty="0"/>
              <a:t>B2B salespeople in </a:t>
            </a:r>
            <a:r>
              <a:rPr lang="en-US" sz="2800" dirty="0" smtClean="0"/>
              <a:t>FMCG sector.</a:t>
            </a:r>
            <a:endParaRPr lang="en-US" sz="28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67296" y="327211"/>
            <a:ext cx="8596668" cy="640977"/>
          </a:xfrm>
        </p:spPr>
        <p:txBody>
          <a:bodyPr/>
          <a:lstStyle/>
          <a:p>
            <a:pPr algn="ctr"/>
            <a:r>
              <a:rPr lang="en-US" dirty="0" smtClean="0"/>
              <a:t>Problem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0932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00367" y="321235"/>
            <a:ext cx="8596668" cy="1320800"/>
          </a:xfrm>
        </p:spPr>
        <p:txBody>
          <a:bodyPr/>
          <a:lstStyle/>
          <a:p>
            <a:r>
              <a:rPr lang="en-US" dirty="0" smtClean="0"/>
              <a:t>Research Objectives and Hypotheses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99229" y="1483194"/>
            <a:ext cx="4985467" cy="5782235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en-US" sz="2800" dirty="0" smtClean="0"/>
              <a:t>O1: To </a:t>
            </a:r>
            <a:r>
              <a:rPr lang="en-US" sz="2800" dirty="0"/>
              <a:t>determine </a:t>
            </a:r>
            <a:r>
              <a:rPr lang="en-US" sz="2800" dirty="0" smtClean="0"/>
              <a:t>whether LMX positively impacts HAW or not.</a:t>
            </a:r>
            <a:endParaRPr lang="en-US" sz="2800" dirty="0"/>
          </a:p>
          <a:p>
            <a:pPr>
              <a:spcBef>
                <a:spcPts val="0"/>
              </a:spcBef>
            </a:pP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O2: </a:t>
            </a:r>
            <a:r>
              <a:rPr lang="en-US" sz="2800" dirty="0"/>
              <a:t>To test whether </a:t>
            </a:r>
            <a:r>
              <a:rPr lang="en-US" sz="2800" dirty="0" smtClean="0"/>
              <a:t>follower’s SE mediates </a:t>
            </a:r>
            <a:r>
              <a:rPr lang="en-US" sz="2800" dirty="0"/>
              <a:t>the relationship between </a:t>
            </a:r>
            <a:r>
              <a:rPr lang="en-US" sz="2800" dirty="0" err="1"/>
              <a:t>between</a:t>
            </a:r>
            <a:r>
              <a:rPr lang="en-US" sz="2800" dirty="0"/>
              <a:t> LMX and HAW.</a:t>
            </a:r>
          </a:p>
          <a:p>
            <a:pPr>
              <a:spcBef>
                <a:spcPts val="0"/>
              </a:spcBef>
            </a:pP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O3: </a:t>
            </a:r>
            <a:r>
              <a:rPr lang="en-US" sz="2800" dirty="0"/>
              <a:t>To evaluate whether </a:t>
            </a:r>
            <a:r>
              <a:rPr lang="en-US" sz="2800" dirty="0" smtClean="0"/>
              <a:t>OE moderates </a:t>
            </a:r>
            <a:r>
              <a:rPr lang="en-US" sz="2800" dirty="0"/>
              <a:t>the relationship between LMX and HAW.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284697" y="1514106"/>
            <a:ext cx="4652682" cy="5782235"/>
          </a:xfrm>
        </p:spPr>
        <p:txBody>
          <a:bodyPr>
            <a:noAutofit/>
          </a:bodyPr>
          <a:lstStyle/>
          <a:p>
            <a:r>
              <a:rPr lang="en-US" sz="2800" dirty="0"/>
              <a:t>H1:	LMX positively impacts employee </a:t>
            </a:r>
            <a:r>
              <a:rPr lang="en-US" sz="2800" dirty="0" smtClean="0"/>
              <a:t>HAW.</a:t>
            </a:r>
            <a:endParaRPr lang="en-US" sz="2800" dirty="0"/>
          </a:p>
          <a:p>
            <a:pPr>
              <a:spcBef>
                <a:spcPts val="0"/>
              </a:spcBef>
            </a:pPr>
            <a:endParaRPr lang="en-US" sz="2800" dirty="0" smtClean="0"/>
          </a:p>
          <a:p>
            <a:pPr>
              <a:spcBef>
                <a:spcPts val="0"/>
              </a:spcBef>
            </a:pPr>
            <a:endParaRPr lang="en-US" sz="2800" dirty="0"/>
          </a:p>
          <a:p>
            <a:r>
              <a:rPr lang="en-US" sz="2800" dirty="0"/>
              <a:t>H2: Follower’s SE mediates the relationship of LMX and </a:t>
            </a:r>
            <a:r>
              <a:rPr lang="en-US" sz="2800" dirty="0" smtClean="0"/>
              <a:t>HAW.</a:t>
            </a:r>
          </a:p>
          <a:p>
            <a:endParaRPr lang="en-US" sz="2800" dirty="0"/>
          </a:p>
          <a:p>
            <a:r>
              <a:rPr lang="en-US" sz="2800" dirty="0" smtClean="0"/>
              <a:t>H3</a:t>
            </a:r>
            <a:r>
              <a:rPr lang="en-US" sz="2800" dirty="0"/>
              <a:t>: OE moderates the relationship of LMX and HAW.</a:t>
            </a:r>
          </a:p>
        </p:txBody>
      </p:sp>
    </p:spTree>
    <p:extLst>
      <p:ext uri="{BB962C8B-B14F-4D97-AF65-F5344CB8AC3E}">
        <p14:creationId xmlns:p14="http://schemas.microsoft.com/office/powerpoint/2010/main" val="1626039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986" y="-29496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Review of Literature (Summary)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27701" y="658127"/>
          <a:ext cx="10155134" cy="6331993"/>
        </p:xfrm>
        <a:graphic>
          <a:graphicData uri="http://schemas.openxmlformats.org/drawingml/2006/table">
            <a:tbl>
              <a:tblPr firstRow="1" firstCol="1">
                <a:tableStyleId>{BDBED569-4797-4DF1-A0F4-6AAB3CD982D8}</a:tableStyleId>
              </a:tblPr>
              <a:tblGrid>
                <a:gridCol w="6830634"/>
                <a:gridCol w="3324500"/>
              </a:tblGrid>
              <a:tr h="3554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Title/Theme </a:t>
                      </a:r>
                      <a:endParaRPr lang="en-US" sz="2400" dirty="0"/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Author and Year </a:t>
                      </a:r>
                      <a:endParaRPr lang="en-US" sz="2400" dirty="0"/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18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1-Happiness: Does it transform with age?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/>
                        <a:t>Ratti</a:t>
                      </a:r>
                      <a:r>
                        <a:rPr lang="en-US" sz="1800" dirty="0" smtClean="0"/>
                        <a:t> &amp; Sharma, (2021)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7997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2-The mediating effect of employee happiness on the relationship between quality of work-life and employee intention to quit: A study on fast-food restaurants in Jordan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/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/>
                        <a:t>Alserhan</a:t>
                      </a:r>
                      <a:r>
                        <a:rPr lang="en-US" sz="1800" dirty="0" smtClean="0"/>
                        <a:t> et al., (2021)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5391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3-We’re in This Together: A Dyadic Approach to Organizational Cynicism, Leader-Member Exchange, and Performance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Scott &amp; Zweig, (2021)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7997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4-Organizational justice, psychological ownership and organizational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embeddedness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 conservation of resources perspective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/>
                        <a:t>Mehmood</a:t>
                      </a:r>
                      <a:r>
                        <a:rPr lang="en-US" sz="1800" dirty="0" smtClean="0"/>
                        <a:t> et al., (2021)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331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5-With a frown or a smile: How leader affective states spark the leader-follower reciprocal exchange process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Bartels et al., (2021)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618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6-LMX and Affective Commitment to Change: Moderating Role of Psychological Empowerment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Rizvi et al., (2021)</a:t>
                      </a: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/>
                    </a:p>
                  </a:txBody>
                  <a:tcPr marL="68580" marR="68580" marT="0" marB="0"/>
                </a:tc>
              </a:tr>
              <a:tr h="79972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7-Leader-member exchange and frontline employees’ innovative behaviors: The roles of employee happiness and service climate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/>
                        <a:t>Bani-Melhem</a:t>
                      </a:r>
                      <a:r>
                        <a:rPr lang="en-US" sz="1800" dirty="0" smtClean="0"/>
                        <a:t> et al., (2020)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901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8-Happiness at work: Developing a shorter measure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Salas-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Vallina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Alegre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(2018)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5331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9-Leader–member exchange, organizational identification, and job satisfaction: A social identity perspective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/>
                        <a:t>Loi</a:t>
                      </a:r>
                      <a:r>
                        <a:rPr lang="en-US" sz="1800" dirty="0" smtClean="0"/>
                        <a:t> et al., (2014)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4575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10-Happiness at work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Fisher, (2010)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57200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34534" y="475130"/>
            <a:ext cx="8596668" cy="1320800"/>
          </a:xfrm>
        </p:spPr>
        <p:txBody>
          <a:bodyPr/>
          <a:lstStyle/>
          <a:p>
            <a:pPr algn="ctr"/>
            <a:r>
              <a:rPr lang="en-US" dirty="0" smtClean="0"/>
              <a:t>Research Framework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872" y="1697538"/>
            <a:ext cx="10200046" cy="4165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2194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3035</TotalTime>
  <Words>1758</Words>
  <Application>Microsoft Office PowerPoint</Application>
  <PresentationFormat>Widescreen</PresentationFormat>
  <Paragraphs>160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Trebuchet MS</vt:lpstr>
      <vt:lpstr>Wingdings 3</vt:lpstr>
      <vt:lpstr>Facet</vt:lpstr>
      <vt:lpstr>Linking Leader Member Exchange and Happiness at Work through Symbolic Interaction Theory</vt:lpstr>
      <vt:lpstr>Contents</vt:lpstr>
      <vt:lpstr>Introduction</vt:lpstr>
      <vt:lpstr>Introduction</vt:lpstr>
      <vt:lpstr>Introduction</vt:lpstr>
      <vt:lpstr>Problem Statement</vt:lpstr>
      <vt:lpstr>Research Objectives and Hypotheses</vt:lpstr>
      <vt:lpstr>Review of Literature (Summary) </vt:lpstr>
      <vt:lpstr>Research Framework</vt:lpstr>
      <vt:lpstr>Research Methodology</vt:lpstr>
      <vt:lpstr>Demographic Profile Analysis  </vt:lpstr>
      <vt:lpstr>Descriptives and Correlations  </vt:lpstr>
      <vt:lpstr>Hypotheses Testing-Direct Relationship</vt:lpstr>
      <vt:lpstr>Hypotheses Testing-                   Mediation Effect</vt:lpstr>
      <vt:lpstr>Hypotheses Testing-                   Moderation Effect</vt:lpstr>
      <vt:lpstr>Discussion</vt:lpstr>
      <vt:lpstr>Conclusion and Recommendations</vt:lpstr>
      <vt:lpstr>Conclusion and Recommendations</vt:lpstr>
      <vt:lpstr>Limitations and Areas for Future Research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Investigating the Effect of Organizational Culture on Employer Brand with Moderating Effects of Employer Social Media Branding </dc:title>
  <dc:creator>SIBA</dc:creator>
  <cp:lastModifiedBy>Faisal</cp:lastModifiedBy>
  <cp:revision>1138</cp:revision>
  <dcterms:created xsi:type="dcterms:W3CDTF">2021-07-24T07:45:20Z</dcterms:created>
  <dcterms:modified xsi:type="dcterms:W3CDTF">2022-06-23T09:58:51Z</dcterms:modified>
</cp:coreProperties>
</file>